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344" r:id="rId2"/>
    <p:sldId id="263" r:id="rId3"/>
    <p:sldId id="354" r:id="rId4"/>
    <p:sldId id="359" r:id="rId5"/>
    <p:sldId id="389" r:id="rId6"/>
    <p:sldId id="360" r:id="rId7"/>
    <p:sldId id="362" r:id="rId8"/>
    <p:sldId id="361" r:id="rId9"/>
    <p:sldId id="284" r:id="rId10"/>
    <p:sldId id="363" r:id="rId11"/>
    <p:sldId id="365" r:id="rId12"/>
    <p:sldId id="369" r:id="rId13"/>
    <p:sldId id="370" r:id="rId14"/>
    <p:sldId id="372" r:id="rId15"/>
    <p:sldId id="373" r:id="rId16"/>
    <p:sldId id="374" r:id="rId17"/>
    <p:sldId id="375" r:id="rId18"/>
    <p:sldId id="376" r:id="rId19"/>
    <p:sldId id="378" r:id="rId20"/>
    <p:sldId id="381" r:id="rId21"/>
    <p:sldId id="383" r:id="rId22"/>
    <p:sldId id="397" r:id="rId23"/>
    <p:sldId id="393" r:id="rId24"/>
    <p:sldId id="394" r:id="rId25"/>
    <p:sldId id="396" r:id="rId26"/>
    <p:sldId id="400" r:id="rId27"/>
    <p:sldId id="402" r:id="rId28"/>
    <p:sldId id="401" r:id="rId29"/>
    <p:sldId id="385" r:id="rId30"/>
    <p:sldId id="386" r:id="rId31"/>
    <p:sldId id="403" r:id="rId32"/>
    <p:sldId id="287" r:id="rId33"/>
    <p:sldId id="300" r:id="rId34"/>
    <p:sldId id="367" r:id="rId35"/>
    <p:sldId id="349" r:id="rId36"/>
    <p:sldId id="348" r:id="rId37"/>
  </p:sldIdLst>
  <p:sldSz cx="11887200" cy="7169150"/>
  <p:notesSz cx="11887200" cy="7169150"/>
  <p:embeddedFontLst>
    <p:embeddedFont>
      <p:font typeface="Arial Black" pitchFamily="34" charset="0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Garamond" pitchFamily="18" charset="0"/>
      <p:regular r:id="rId43"/>
      <p:bold r:id="rId44"/>
      <p:italic r:id="rId45"/>
    </p:embeddedFont>
    <p:embeddedFont>
      <p:font typeface="Calibri Light" pitchFamily="34" charset="0"/>
      <p:regular r:id="rId46"/>
      <p:italic r:id="rId47"/>
    </p:embeddedFont>
    <p:embeddedFont>
      <p:font typeface="Trebuchet MS" pitchFamily="34" charset="0"/>
      <p:regular r:id="rId48"/>
      <p:bold r:id="rId49"/>
      <p:italic r:id="rId50"/>
      <p:boldItalic r:id="rId51"/>
    </p:embeddedFont>
    <p:embeddedFont>
      <p:font typeface="Sitka Subheading" pitchFamily="2" charset="0"/>
      <p:regular r:id="rId52"/>
      <p:bold r:id="rId53"/>
      <p:italic r:id="rId54"/>
      <p:boldItalic r:id="rId5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62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2.fntdata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039611" y="341375"/>
            <a:ext cx="5841491" cy="187299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62329" y="2578430"/>
            <a:ext cx="9762540" cy="16719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783080" y="4014724"/>
            <a:ext cx="8321040" cy="17922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85596" y="1671040"/>
            <a:ext cx="5021580" cy="40500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121908" y="1648904"/>
            <a:ext cx="5170932" cy="47316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5847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594360" y="6667309"/>
            <a:ext cx="2734056" cy="276999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07.12.2021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041648" y="6667309"/>
            <a:ext cx="3803904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558784" y="6667309"/>
            <a:ext cx="2734056" cy="276999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44595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0"/>
            <a:ext cx="11881104" cy="716432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03808" y="-29769"/>
            <a:ext cx="9879583" cy="17640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5304" y="2707893"/>
            <a:ext cx="10431780" cy="3287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041648" y="6667309"/>
            <a:ext cx="3803904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94360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12/7/2021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558784" y="6667309"/>
            <a:ext cx="2734056" cy="35845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7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513875" y="1069975"/>
            <a:ext cx="10306525" cy="3581401"/>
          </a:xfrm>
          <a:prstGeom prst="rect">
            <a:avLst/>
          </a:prstGeom>
        </p:spPr>
        <p:txBody>
          <a:bodyPr lIns="108887" tIns="54443" rIns="108887" bIns="54443">
            <a:normAutofit/>
          </a:bodyPr>
          <a:lstStyle/>
          <a:p>
            <a:pPr algn="ctr">
              <a:defRPr/>
            </a:pPr>
            <a:r>
              <a:rPr lang="ru-RU" sz="55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   </a:t>
            </a:r>
            <a:r>
              <a:rPr lang="ru-RU" sz="5500" b="1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r>
              <a:rPr lang="ru-RU" sz="3600" b="1" spc="-5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«Формирование </a:t>
            </a:r>
            <a:r>
              <a:rPr lang="ru-RU" sz="3600" b="1" spc="-1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функциональной</a:t>
            </a:r>
            <a:r>
              <a:rPr lang="ru-RU" sz="3600" b="1" spc="-3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spc="-5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грамотности учащихся, как условие повышения качества образования</a:t>
            </a:r>
            <a:r>
              <a:rPr lang="ru-RU" sz="3600" b="1" spc="-25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6" name="TextBox 5"/>
          <p:cNvSpPr txBox="1">
            <a:spLocks noChangeArrowheads="1"/>
          </p:cNvSpPr>
          <p:nvPr/>
        </p:nvSpPr>
        <p:spPr bwMode="auto">
          <a:xfrm>
            <a:off x="513875" y="121147"/>
            <a:ext cx="7770018" cy="4792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 eaLnBrk="1" hangingPunct="1"/>
            <a:r>
              <a:rPr lang="ru-RU" altLang="ru-RU" sz="24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altLang="ru-RU" sz="2400" b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7" name="TextBox 1"/>
          <p:cNvSpPr txBox="1">
            <a:spLocks noChangeArrowheads="1"/>
          </p:cNvSpPr>
          <p:nvPr/>
        </p:nvSpPr>
        <p:spPr bwMode="auto">
          <a:xfrm>
            <a:off x="2480628" y="6219902"/>
            <a:ext cx="6096318" cy="61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08887" tIns="54443" rIns="108887" bIns="54443">
            <a:spAutoFit/>
          </a:bodyPr>
          <a:lstStyle/>
          <a:p>
            <a:pPr algn="ctr"/>
            <a:r>
              <a:rPr lang="ru-RU" altLang="ru-RU" sz="33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7 декабря 2021 </a:t>
            </a:r>
            <a:r>
              <a:rPr lang="ru-RU" altLang="ru-RU" sz="33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239000" y="4727575"/>
            <a:ext cx="4648200" cy="157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b="1" kern="12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>
                    <a:tint val="75000"/>
                  </a:schemeClr>
                </a:solidFill>
                <a:latin typeface="Garamond" pitchFamily="18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  <a:defRPr/>
            </a:pPr>
            <a:endParaRPr lang="ru-RU" sz="2400" dirty="0" smtClean="0"/>
          </a:p>
          <a:p>
            <a:pPr>
              <a:defRPr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1831975"/>
            <a:ext cx="10339705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1150"/>
              </a:spcBef>
              <a:tabLst>
                <a:tab pos="414655" algn="l"/>
                <a:tab pos="415290" algn="l"/>
              </a:tabLst>
            </a:pPr>
            <a:endParaRPr sz="4100" dirty="0"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536575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55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Математическая</a:t>
            </a:r>
            <a:r>
              <a:rPr lang="ru-RU" sz="3600" b="1" spc="-15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 </a:t>
            </a:r>
            <a:r>
              <a:rPr lang="ru-RU" sz="3600" b="1" spc="-35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грамотность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57400" y="1755775"/>
            <a:ext cx="6858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способность формулировать, применять и интерпретировать математику в разнообразных контекстах;                                      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применять математические рассуждения;</a:t>
            </a:r>
          </a:p>
          <a:p>
            <a:pPr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использовать математические понятия и инструменты.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993775"/>
            <a:ext cx="10339705" cy="11054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4655" indent="-402590">
              <a:lnSpc>
                <a:spcPct val="100000"/>
              </a:lnSpc>
              <a:spcBef>
                <a:spcPts val="1150"/>
              </a:spcBef>
              <a:tabLst>
                <a:tab pos="414655" algn="l"/>
                <a:tab pos="415290" algn="l"/>
              </a:tabLst>
            </a:pPr>
            <a:endParaRPr sz="4100" dirty="0"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67000" y="536575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spc="-55" dirty="0" smtClean="0">
                <a:solidFill>
                  <a:schemeClr val="accent3">
                    <a:lumMod val="50000"/>
                  </a:schemeClr>
                </a:solidFill>
                <a:latin typeface="+mj-lt"/>
              </a:rPr>
              <a:t>Читательская грамотность </a:t>
            </a:r>
            <a:endParaRPr lang="ru-RU" sz="3600" b="1" dirty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527175"/>
            <a:ext cx="9144000" cy="4888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3860" indent="-391795">
              <a:lnSpc>
                <a:spcPts val="3195"/>
              </a:lnSpc>
              <a:spcBef>
                <a:spcPts val="95"/>
              </a:spcBef>
              <a:tabLst>
                <a:tab pos="403860" algn="l"/>
                <a:tab pos="404495" algn="l"/>
              </a:tabLst>
            </a:pPr>
            <a:endParaRPr lang="ru-RU" sz="2800" spc="-5" dirty="0" smtClean="0">
              <a:solidFill>
                <a:schemeClr val="tx2">
                  <a:lumMod val="50000"/>
                </a:schemeClr>
              </a:solidFill>
              <a:cs typeface="Calibri"/>
            </a:endParaRPr>
          </a:p>
          <a:p>
            <a:pPr marL="403860" indent="-391795">
              <a:lnSpc>
                <a:spcPts val="3195"/>
              </a:lnSpc>
              <a:spcBef>
                <a:spcPts val="95"/>
              </a:spcBef>
              <a:tabLst>
                <a:tab pos="403860" algn="l"/>
                <a:tab pos="404495" algn="l"/>
              </a:tabLst>
            </a:pPr>
            <a:r>
              <a:rPr lang="ru-RU" sz="2800" spc="-5" dirty="0" smtClean="0">
                <a:solidFill>
                  <a:schemeClr val="tx2">
                    <a:lumMod val="50000"/>
                  </a:schemeClr>
                </a:solidFill>
                <a:cs typeface="Calibri"/>
              </a:rPr>
              <a:t>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Читательская грамотность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– это способность человека к</a:t>
            </a:r>
          </a:p>
          <a:p>
            <a:pPr marL="403860" indent="-391795">
              <a:lnSpc>
                <a:spcPts val="3195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403860" algn="l"/>
                <a:tab pos="404495" algn="l"/>
              </a:tabLst>
            </a:pPr>
            <a:r>
              <a:rPr lang="ru-RU" sz="2800" spc="-1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читать и понимать учебные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тексты;</a:t>
            </a:r>
          </a:p>
          <a:p>
            <a:pPr marL="403860" indent="-391795">
              <a:lnSpc>
                <a:spcPts val="3195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403860" algn="l"/>
                <a:tab pos="404495" algn="l"/>
              </a:tabLst>
            </a:pP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уметь извлекать информацию из текста;</a:t>
            </a:r>
          </a:p>
          <a:p>
            <a:pPr marL="403860" indent="-391795">
              <a:lnSpc>
                <a:spcPts val="3195"/>
              </a:lnSpc>
              <a:spcBef>
                <a:spcPts val="95"/>
              </a:spcBef>
              <a:buFont typeface="Wingdings" pitchFamily="2" charset="2"/>
              <a:buChar char="ü"/>
              <a:tabLst>
                <a:tab pos="403860" algn="l"/>
                <a:tab pos="404495" algn="l"/>
              </a:tabLst>
            </a:pP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интерпретировать и использовать ее при решении учебных и учебно-практических задач;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403860" marR="707390" indent="-391795">
              <a:lnSpc>
                <a:spcPts val="3020"/>
              </a:lnSpc>
              <a:spcBef>
                <a:spcPts val="670"/>
              </a:spcBef>
              <a:buFont typeface="Wingdings" pitchFamily="2" charset="2"/>
              <a:buChar char="ü"/>
              <a:tabLst>
                <a:tab pos="403860" algn="l"/>
                <a:tab pos="404495" algn="l"/>
              </a:tabLst>
            </a:pP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расширять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свои знания и  возможности;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cs typeface="Calibri"/>
            </a:endParaRP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buFont typeface="Wingdings" pitchFamily="2" charset="2"/>
              <a:buChar char="ü"/>
              <a:tabLst>
                <a:tab pos="403860" algn="l"/>
                <a:tab pos="404495" algn="l"/>
              </a:tabLst>
            </a:pP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участвовать в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социальной 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жизни.</a:t>
            </a: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tabLst>
                <a:tab pos="403860" algn="l"/>
                <a:tab pos="404495" algn="l"/>
              </a:tabLst>
            </a:pP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cs typeface="Calibri"/>
              </a:rPr>
              <a:t>Читательская грамотность – это базовый навык функциональной грамотности.</a:t>
            </a:r>
          </a:p>
          <a:p>
            <a:pPr marL="403860" marR="595630" indent="-391795">
              <a:lnSpc>
                <a:spcPts val="3020"/>
              </a:lnSpc>
              <a:spcBef>
                <a:spcPts val="680"/>
              </a:spcBef>
              <a:tabLst>
                <a:tab pos="403860" algn="l"/>
                <a:tab pos="404495" algn="l"/>
              </a:tabLst>
            </a:pP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384175"/>
            <a:ext cx="9220200" cy="50526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3200" spc="-10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/>
              </a:rPr>
              <a:t>Оценка читательской </a:t>
            </a:r>
            <a:r>
              <a:rPr sz="3200" spc="-15" smtClean="0">
                <a:solidFill>
                  <a:schemeClr val="accent3">
                    <a:lumMod val="50000"/>
                  </a:schemeClr>
                </a:solidFill>
                <a:latin typeface="+mj-lt"/>
                <a:cs typeface="Times New Roman"/>
              </a:rPr>
              <a:t>грамотности  </a:t>
            </a:r>
            <a:endParaRPr sz="3200" dirty="0">
              <a:solidFill>
                <a:schemeClr val="accent3">
                  <a:lumMod val="50000"/>
                </a:schemeClr>
              </a:solidFill>
              <a:latin typeface="+mj-lt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2234183" y="1584959"/>
            <a:ext cx="7414259" cy="1127760"/>
            <a:chOff x="2234183" y="1584959"/>
            <a:chExt cx="7414259" cy="1127760"/>
          </a:xfrm>
        </p:grpSpPr>
        <p:sp>
          <p:nvSpPr>
            <p:cNvPr id="4" name="object 4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2"/>
                  </a:lnTo>
                  <a:lnTo>
                    <a:pt x="6556" y="134805"/>
                  </a:lnTo>
                  <a:lnTo>
                    <a:pt x="0" y="183642"/>
                  </a:lnTo>
                  <a:lnTo>
                    <a:pt x="0" y="918210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20"/>
                  </a:lnTo>
                  <a:lnTo>
                    <a:pt x="7381795" y="967046"/>
                  </a:lnTo>
                  <a:lnTo>
                    <a:pt x="7388352" y="918210"/>
                  </a:lnTo>
                  <a:lnTo>
                    <a:pt x="7388352" y="183642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C05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247137" y="1597913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2"/>
                  </a:moveTo>
                  <a:lnTo>
                    <a:pt x="6556" y="134805"/>
                  </a:lnTo>
                  <a:lnTo>
                    <a:pt x="25061" y="90932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2"/>
                  </a:lnTo>
                  <a:lnTo>
                    <a:pt x="7388352" y="918210"/>
                  </a:lnTo>
                  <a:lnTo>
                    <a:pt x="7381795" y="967046"/>
                  </a:lnTo>
                  <a:lnTo>
                    <a:pt x="7363290" y="1010920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10"/>
                  </a:lnTo>
                  <a:lnTo>
                    <a:pt x="0" y="18364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2234183" y="2778251"/>
            <a:ext cx="7414259" cy="3238500"/>
            <a:chOff x="2234183" y="2778251"/>
            <a:chExt cx="7414259" cy="3238500"/>
          </a:xfrm>
        </p:grpSpPr>
        <p:sp>
          <p:nvSpPr>
            <p:cNvPr id="7" name="object 7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9BBA5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247137" y="279120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46"/>
                  </a:lnTo>
                  <a:lnTo>
                    <a:pt x="25061" y="1010919"/>
                  </a:lnTo>
                  <a:lnTo>
                    <a:pt x="53768" y="1048083"/>
                  </a:lnTo>
                  <a:lnTo>
                    <a:pt x="90931" y="1076790"/>
                  </a:lnTo>
                  <a:lnTo>
                    <a:pt x="134805" y="1095295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5"/>
                  </a:lnTo>
                  <a:lnTo>
                    <a:pt x="7297420" y="1076790"/>
                  </a:lnTo>
                  <a:lnTo>
                    <a:pt x="7334583" y="1048083"/>
                  </a:lnTo>
                  <a:lnTo>
                    <a:pt x="7363290" y="1010919"/>
                  </a:lnTo>
                  <a:lnTo>
                    <a:pt x="7381795" y="967046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8063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47137" y="3871721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46"/>
                  </a:lnTo>
                  <a:lnTo>
                    <a:pt x="7363290" y="1010919"/>
                  </a:lnTo>
                  <a:lnTo>
                    <a:pt x="7334583" y="1048083"/>
                  </a:lnTo>
                  <a:lnTo>
                    <a:pt x="7297420" y="1076790"/>
                  </a:lnTo>
                  <a:lnTo>
                    <a:pt x="7253546" y="1095295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5"/>
                  </a:lnTo>
                  <a:lnTo>
                    <a:pt x="90931" y="1076790"/>
                  </a:lnTo>
                  <a:lnTo>
                    <a:pt x="53768" y="1048083"/>
                  </a:lnTo>
                  <a:lnTo>
                    <a:pt x="25061" y="1010919"/>
                  </a:lnTo>
                  <a:lnTo>
                    <a:pt x="6556" y="967046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7204709" y="0"/>
                  </a:moveTo>
                  <a:lnTo>
                    <a:pt x="183642" y="0"/>
                  </a:lnTo>
                  <a:lnTo>
                    <a:pt x="134805" y="6556"/>
                  </a:lnTo>
                  <a:lnTo>
                    <a:pt x="90932" y="25061"/>
                  </a:lnTo>
                  <a:lnTo>
                    <a:pt x="53768" y="53768"/>
                  </a:lnTo>
                  <a:lnTo>
                    <a:pt x="25061" y="90931"/>
                  </a:lnTo>
                  <a:lnTo>
                    <a:pt x="6556" y="134805"/>
                  </a:lnTo>
                  <a:lnTo>
                    <a:pt x="0" y="183641"/>
                  </a:lnTo>
                  <a:lnTo>
                    <a:pt x="0" y="918209"/>
                  </a:lnTo>
                  <a:lnTo>
                    <a:pt x="6556" y="967029"/>
                  </a:lnTo>
                  <a:lnTo>
                    <a:pt x="25061" y="1010897"/>
                  </a:lnTo>
                  <a:lnTo>
                    <a:pt x="53768" y="1048064"/>
                  </a:lnTo>
                  <a:lnTo>
                    <a:pt x="90931" y="1076779"/>
                  </a:lnTo>
                  <a:lnTo>
                    <a:pt x="134805" y="1095292"/>
                  </a:lnTo>
                  <a:lnTo>
                    <a:pt x="183642" y="1101852"/>
                  </a:lnTo>
                  <a:lnTo>
                    <a:pt x="7204709" y="1101852"/>
                  </a:lnTo>
                  <a:lnTo>
                    <a:pt x="7253546" y="1095292"/>
                  </a:lnTo>
                  <a:lnTo>
                    <a:pt x="7297420" y="1076779"/>
                  </a:lnTo>
                  <a:lnTo>
                    <a:pt x="7334583" y="1048064"/>
                  </a:lnTo>
                  <a:lnTo>
                    <a:pt x="7363290" y="1010897"/>
                  </a:lnTo>
                  <a:lnTo>
                    <a:pt x="7381795" y="967029"/>
                  </a:lnTo>
                  <a:lnTo>
                    <a:pt x="7388352" y="918209"/>
                  </a:lnTo>
                  <a:lnTo>
                    <a:pt x="7388352" y="183641"/>
                  </a:lnTo>
                  <a:lnTo>
                    <a:pt x="7381795" y="134805"/>
                  </a:lnTo>
                  <a:lnTo>
                    <a:pt x="7363290" y="90932"/>
                  </a:lnTo>
                  <a:lnTo>
                    <a:pt x="7334583" y="53768"/>
                  </a:lnTo>
                  <a:lnTo>
                    <a:pt x="7297419" y="25061"/>
                  </a:lnTo>
                  <a:lnTo>
                    <a:pt x="7253546" y="6556"/>
                  </a:lnTo>
                  <a:lnTo>
                    <a:pt x="7204709" y="0"/>
                  </a:lnTo>
                  <a:close/>
                </a:path>
              </a:pathLst>
            </a:custGeom>
            <a:solidFill>
              <a:srgbClr val="4AAC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247137" y="4901945"/>
              <a:ext cx="7388859" cy="1102360"/>
            </a:xfrm>
            <a:custGeom>
              <a:avLst/>
              <a:gdLst/>
              <a:ahLst/>
              <a:cxnLst/>
              <a:rect l="l" t="t" r="r" b="b"/>
              <a:pathLst>
                <a:path w="7388859" h="1102360">
                  <a:moveTo>
                    <a:pt x="0" y="183641"/>
                  </a:moveTo>
                  <a:lnTo>
                    <a:pt x="6556" y="134805"/>
                  </a:lnTo>
                  <a:lnTo>
                    <a:pt x="25061" y="90931"/>
                  </a:lnTo>
                  <a:lnTo>
                    <a:pt x="53768" y="53768"/>
                  </a:lnTo>
                  <a:lnTo>
                    <a:pt x="90932" y="25061"/>
                  </a:lnTo>
                  <a:lnTo>
                    <a:pt x="134805" y="6556"/>
                  </a:lnTo>
                  <a:lnTo>
                    <a:pt x="183642" y="0"/>
                  </a:lnTo>
                  <a:lnTo>
                    <a:pt x="7204709" y="0"/>
                  </a:lnTo>
                  <a:lnTo>
                    <a:pt x="7253546" y="6556"/>
                  </a:lnTo>
                  <a:lnTo>
                    <a:pt x="7297419" y="25061"/>
                  </a:lnTo>
                  <a:lnTo>
                    <a:pt x="7334583" y="53768"/>
                  </a:lnTo>
                  <a:lnTo>
                    <a:pt x="7363290" y="90932"/>
                  </a:lnTo>
                  <a:lnTo>
                    <a:pt x="7381795" y="134805"/>
                  </a:lnTo>
                  <a:lnTo>
                    <a:pt x="7388352" y="183641"/>
                  </a:lnTo>
                  <a:lnTo>
                    <a:pt x="7388352" y="918209"/>
                  </a:lnTo>
                  <a:lnTo>
                    <a:pt x="7381795" y="967029"/>
                  </a:lnTo>
                  <a:lnTo>
                    <a:pt x="7363290" y="1010897"/>
                  </a:lnTo>
                  <a:lnTo>
                    <a:pt x="7334583" y="1048064"/>
                  </a:lnTo>
                  <a:lnTo>
                    <a:pt x="7297420" y="1076779"/>
                  </a:lnTo>
                  <a:lnTo>
                    <a:pt x="7253546" y="1095292"/>
                  </a:lnTo>
                  <a:lnTo>
                    <a:pt x="7204709" y="1101852"/>
                  </a:lnTo>
                  <a:lnTo>
                    <a:pt x="183642" y="1101852"/>
                  </a:lnTo>
                  <a:lnTo>
                    <a:pt x="134805" y="1095292"/>
                  </a:lnTo>
                  <a:lnTo>
                    <a:pt x="90931" y="1076779"/>
                  </a:lnTo>
                  <a:lnTo>
                    <a:pt x="53768" y="1048064"/>
                  </a:lnTo>
                  <a:lnTo>
                    <a:pt x="25061" y="1010897"/>
                  </a:lnTo>
                  <a:lnTo>
                    <a:pt x="6556" y="967029"/>
                  </a:lnTo>
                  <a:lnTo>
                    <a:pt x="0" y="918209"/>
                  </a:lnTo>
                  <a:lnTo>
                    <a:pt x="0" y="18364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394330" y="1842897"/>
            <a:ext cx="6715125" cy="37947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428625" indent="-401955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429259" algn="l"/>
              </a:tabLst>
            </a:pPr>
            <a:r>
              <a:rPr sz="3200" spc="-20" dirty="0">
                <a:solidFill>
                  <a:srgbClr val="FFFFFF"/>
                </a:solidFill>
                <a:latin typeface="Calibri"/>
                <a:cs typeface="Calibri"/>
              </a:rPr>
              <a:t>Находить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3200" spc="-10" dirty="0">
                <a:solidFill>
                  <a:srgbClr val="FFFFFF"/>
                </a:solidFill>
                <a:latin typeface="Calibri"/>
                <a:cs typeface="Calibri"/>
              </a:rPr>
              <a:t>извлекать</a:t>
            </a:r>
            <a:r>
              <a:rPr sz="3200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3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AutoNum type="arabicPeriod"/>
            </a:pPr>
            <a:endParaRPr sz="3800">
              <a:latin typeface="Calibri"/>
              <a:cs typeface="Calibri"/>
            </a:endParaRPr>
          </a:p>
          <a:p>
            <a:pPr marL="12700" marR="850265">
              <a:lnSpc>
                <a:spcPts val="307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Интегрировать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интерпретировать 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ts val="3070"/>
              </a:lnSpc>
              <a:spcBef>
                <a:spcPts val="2370"/>
              </a:spcBef>
              <a:buFont typeface="Calibri"/>
              <a:buAutoNum type="arabicPeriod"/>
              <a:tabLst>
                <a:tab pos="363220" algn="l"/>
              </a:tabLst>
            </a:pP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Осмысливать и </a:t>
            </a: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оценивать </a:t>
            </a:r>
            <a:r>
              <a:rPr sz="2800" b="1" spc="-20" dirty="0">
                <a:solidFill>
                  <a:srgbClr val="FFFFFF"/>
                </a:solidFill>
                <a:latin typeface="Calibri"/>
                <a:cs typeface="Calibri"/>
              </a:rPr>
              <a:t>содержание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 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форму</a:t>
            </a:r>
            <a:r>
              <a:rPr sz="2800" b="1" spc="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AutoNum type="arabicPeriod"/>
            </a:pPr>
            <a:endParaRPr sz="2550">
              <a:latin typeface="Calibri"/>
              <a:cs typeface="Calibri"/>
            </a:endParaRPr>
          </a:p>
          <a:p>
            <a:pPr marL="363220" indent="-350520">
              <a:lnSpc>
                <a:spcPct val="100000"/>
              </a:lnSpc>
              <a:buFont typeface="Calibri"/>
              <a:buAutoNum type="arabicPeriod"/>
              <a:tabLst>
                <a:tab pos="363220" algn="l"/>
              </a:tabLst>
            </a:pPr>
            <a:r>
              <a:rPr sz="2800" b="1" spc="-10" dirty="0">
                <a:solidFill>
                  <a:srgbClr val="FFFFFF"/>
                </a:solidFill>
                <a:latin typeface="Calibri"/>
                <a:cs typeface="Calibri"/>
              </a:rPr>
              <a:t>Использовать </a:t>
            </a:r>
            <a:r>
              <a:rPr sz="2800" b="1" spc="-5" dirty="0">
                <a:solidFill>
                  <a:srgbClr val="FFFFFF"/>
                </a:solidFill>
                <a:latin typeface="Calibri"/>
                <a:cs typeface="Calibri"/>
              </a:rPr>
              <a:t>информацию из</a:t>
            </a:r>
            <a:r>
              <a:rPr sz="2800" b="1" spc="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b="1" spc="-15" dirty="0">
                <a:solidFill>
                  <a:srgbClr val="FFFFFF"/>
                </a:solidFill>
                <a:latin typeface="Calibri"/>
                <a:cs typeface="Calibri"/>
              </a:rPr>
              <a:t>текста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2623" y="231776"/>
            <a:ext cx="8512175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30" dirty="0" smtClean="0">
                <a:solidFill>
                  <a:schemeClr val="accent3">
                    <a:lumMod val="50000"/>
                  </a:schemeClr>
                </a:solidFill>
              </a:rPr>
              <a:t>Е</a:t>
            </a:r>
            <a:r>
              <a:rPr lang="ru-RU" sz="3600" spc="-30" dirty="0" err="1" smtClean="0">
                <a:solidFill>
                  <a:schemeClr val="accent3">
                    <a:lumMod val="50000"/>
                  </a:schemeClr>
                </a:solidFill>
              </a:rPr>
              <a:t>стественнонаучная</a:t>
            </a:r>
            <a:r>
              <a:rPr sz="3600" spc="-4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spc="-35" dirty="0" smtClean="0">
                <a:solidFill>
                  <a:schemeClr val="accent3">
                    <a:lumMod val="50000"/>
                  </a:schemeClr>
                </a:solidFill>
              </a:rPr>
              <a:t>грамотность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66800" y="1146175"/>
            <a:ext cx="9525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Естественнонаучная </a:t>
            </a:r>
            <a:r>
              <a:rPr lang="ru-RU" sz="2400" b="1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грамотность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– </a:t>
            </a:r>
            <a:r>
              <a:rPr lang="ru-RU" sz="2400" spc="-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это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способность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человека занимать</a:t>
            </a:r>
            <a:r>
              <a:rPr lang="ru-RU" sz="2400" spc="-34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активную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гражданскую</a:t>
            </a:r>
            <a:r>
              <a:rPr lang="ru-RU" sz="2400" spc="-7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позицию</a:t>
            </a:r>
            <a:r>
              <a:rPr lang="ru-RU" sz="2400" spc="-8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по</a:t>
            </a:r>
            <a:r>
              <a:rPr lang="ru-RU" sz="2400" spc="-3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вопросам,</a:t>
            </a:r>
            <a:r>
              <a:rPr lang="ru-RU" sz="2400" spc="-6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связанным</a:t>
            </a:r>
            <a:r>
              <a:rPr lang="ru-RU" sz="2400" spc="-7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с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естественными</a:t>
            </a:r>
            <a:r>
              <a:rPr lang="ru-RU" sz="2400" spc="-6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науками,</a:t>
            </a:r>
            <a:r>
              <a:rPr lang="ru-RU" sz="2400" spc="-5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его</a:t>
            </a:r>
            <a:r>
              <a:rPr lang="ru-RU" sz="2400" spc="-7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готовность 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интересоваться естественнонаучными</a:t>
            </a:r>
            <a:r>
              <a:rPr lang="ru-RU" sz="2400" spc="-114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идеями.</a:t>
            </a:r>
          </a:p>
          <a:p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Естественнонаучно грамотный человек стремится участвовать в аргументированном обсуждении проблем, </a:t>
            </a:r>
            <a:r>
              <a:rPr lang="ru-RU" sz="2400" spc="-20" dirty="0" err="1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отноящихся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к естественным</a:t>
            </a:r>
          </a:p>
          <a:p>
            <a:endParaRPr lang="ru-RU" sz="2400" spc="-20" dirty="0" smtClean="0">
              <a:solidFill>
                <a:schemeClr val="tx2">
                  <a:lumMod val="75000"/>
                </a:schemeClr>
              </a:solidFill>
              <a:cs typeface="Calibri Light"/>
            </a:endParaRPr>
          </a:p>
          <a:p>
            <a:endParaRPr lang="ru-RU" sz="2400" spc="-20" dirty="0" smtClean="0">
              <a:solidFill>
                <a:schemeClr val="tx2">
                  <a:lumMod val="75000"/>
                </a:schemeClr>
              </a:solidFill>
              <a:cs typeface="Calibri Light"/>
            </a:endParaRP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66800" y="2593975"/>
            <a:ext cx="10058400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spc="-20" dirty="0" smtClean="0">
              <a:solidFill>
                <a:schemeClr val="tx2">
                  <a:lumMod val="50000"/>
                </a:schemeClr>
              </a:solidFill>
              <a:latin typeface="Calibri Light"/>
              <a:cs typeface="Calibri Light"/>
            </a:endParaRPr>
          </a:p>
          <a:p>
            <a:endParaRPr lang="ru-RU" sz="2400" spc="-20" dirty="0" smtClean="0">
              <a:solidFill>
                <a:schemeClr val="tx2">
                  <a:lumMod val="50000"/>
                </a:schemeClr>
              </a:solidFill>
              <a:latin typeface="Calibri Light"/>
              <a:cs typeface="Calibri Light"/>
            </a:endParaRPr>
          </a:p>
          <a:p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наукам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технологиям, </a:t>
            </a: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что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требует </a:t>
            </a:r>
            <a:r>
              <a:rPr lang="ru-RU" sz="2400" spc="-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от</a:t>
            </a:r>
            <a:r>
              <a:rPr lang="ru-RU" sz="2400" spc="-3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него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следующих</a:t>
            </a:r>
            <a:r>
              <a:rPr lang="ru-RU" sz="2400" u="heavy" spc="-65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Calibri Light"/>
              </a:rPr>
              <a:t> </a:t>
            </a:r>
            <a:r>
              <a:rPr lang="ru-RU" sz="2400" u="heavy" spc="-20" dirty="0" smtClean="0">
                <a:solidFill>
                  <a:schemeClr val="tx2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cs typeface="Calibri Light"/>
              </a:rPr>
              <a:t>компетенций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: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28800" y="3813175"/>
            <a:ext cx="8001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08150" indent="-409575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научно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объяснять</a:t>
            </a:r>
            <a:r>
              <a:rPr lang="ru-RU" sz="2400" spc="-114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явления;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cs typeface="Calibri Light"/>
            </a:endParaRPr>
          </a:p>
          <a:p>
            <a:pPr marL="1708150" marR="140335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  <a:tab pos="6056630" algn="l"/>
              </a:tabLst>
            </a:pP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понимать</a:t>
            </a:r>
            <a:r>
              <a:rPr lang="ru-RU" sz="2400" spc="-4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основные</a:t>
            </a:r>
            <a:r>
              <a:rPr lang="ru-RU" sz="2400" spc="-5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особенности	</a:t>
            </a:r>
            <a:r>
              <a:rPr lang="ru-RU" sz="2400" spc="-2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естественнонаучного 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исследования;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  <a:cs typeface="Calibri Light"/>
            </a:endParaRPr>
          </a:p>
          <a:p>
            <a:pPr marL="1708150" marR="1959610" indent="-408940">
              <a:lnSpc>
                <a:spcPct val="100000"/>
              </a:lnSpc>
              <a:buFont typeface="Wingdings"/>
              <a:buChar char=""/>
              <a:tabLst>
                <a:tab pos="1708150" algn="l"/>
                <a:tab pos="1708785" algn="l"/>
              </a:tabLst>
            </a:pP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интерпретировать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данные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использовать</a:t>
            </a:r>
            <a:r>
              <a:rPr lang="ru-RU" sz="2400" spc="-229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научные 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доказательства </a:t>
            </a: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для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получения</a:t>
            </a:r>
            <a:r>
              <a:rPr lang="ru-RU" sz="2400" spc="-15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 </a:t>
            </a:r>
            <a:r>
              <a:rPr lang="ru-RU" sz="2400" spc="-20" dirty="0" smtClean="0">
                <a:solidFill>
                  <a:schemeClr val="tx2">
                    <a:lumMod val="75000"/>
                  </a:schemeClr>
                </a:solidFill>
                <a:cs typeface="Calibri Light"/>
              </a:rPr>
              <a:t>выводов.</a:t>
            </a:r>
            <a:endParaRPr lang="ru-RU" sz="2400" dirty="0">
              <a:solidFill>
                <a:schemeClr val="tx2">
                  <a:lumMod val="75000"/>
                </a:schemeClr>
              </a:solidFill>
              <a:cs typeface="Calibri Light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7857" y="129920"/>
            <a:ext cx="50266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accent3">
                    <a:lumMod val="50000"/>
                  </a:schemeClr>
                </a:solidFill>
              </a:rPr>
              <a:t>Финансовая</a:t>
            </a:r>
            <a:r>
              <a:rPr sz="3600" spc="-9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3600" spc="-5" dirty="0">
                <a:solidFill>
                  <a:schemeClr val="accent3">
                    <a:lumMod val="50000"/>
                  </a:schemeClr>
                </a:solidFill>
              </a:rPr>
              <a:t>грамотность</a:t>
            </a:r>
            <a:endParaRPr sz="360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02742" y="4330700"/>
            <a:ext cx="6666865" cy="2646680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403860" marR="188595" indent="-391795">
              <a:lnSpc>
                <a:spcPts val="2110"/>
              </a:lnSpc>
              <a:spcBef>
                <a:spcPts val="605"/>
              </a:spcBef>
            </a:pPr>
            <a:r>
              <a:rPr sz="2200" spc="-10" dirty="0">
                <a:latin typeface="Calibri"/>
                <a:cs typeface="Calibri"/>
              </a:rPr>
              <a:t>Выработка целесообразных </a:t>
            </a:r>
            <a:r>
              <a:rPr sz="2200" spc="-25" dirty="0">
                <a:latin typeface="Calibri"/>
                <a:cs typeface="Calibri"/>
              </a:rPr>
              <a:t>моделей </a:t>
            </a:r>
            <a:r>
              <a:rPr sz="2200" spc="-10" dirty="0">
                <a:latin typeface="Calibri"/>
                <a:cs typeface="Calibri"/>
              </a:rPr>
              <a:t>поведения </a:t>
            </a:r>
            <a:r>
              <a:rPr sz="2200" spc="-5" dirty="0">
                <a:latin typeface="Calibri"/>
                <a:cs typeface="Calibri"/>
              </a:rPr>
              <a:t>в  разнообразных жизненных ситуациях, </a:t>
            </a:r>
            <a:r>
              <a:rPr sz="2200" spc="-10" dirty="0">
                <a:latin typeface="Calibri"/>
                <a:cs typeface="Calibri"/>
              </a:rPr>
              <a:t>связанных </a:t>
            </a:r>
            <a:r>
              <a:rPr sz="2200" spc="-5" dirty="0">
                <a:latin typeface="Calibri"/>
                <a:cs typeface="Calibri"/>
              </a:rPr>
              <a:t>с  </a:t>
            </a:r>
            <a:r>
              <a:rPr sz="2200" spc="-10" dirty="0">
                <a:latin typeface="Calibri"/>
                <a:cs typeface="Calibri"/>
              </a:rPr>
              <a:t>финансами</a:t>
            </a:r>
            <a:endParaRPr sz="2200">
              <a:latin typeface="Calibri"/>
              <a:cs typeface="Calibri"/>
            </a:endParaRPr>
          </a:p>
          <a:p>
            <a:pPr marL="403860" marR="686435" indent="-391795">
              <a:lnSpc>
                <a:spcPct val="80000"/>
              </a:lnSpc>
              <a:spcBef>
                <a:spcPts val="1630"/>
              </a:spcBef>
            </a:pPr>
            <a:r>
              <a:rPr sz="2200" spc="-5" dirty="0">
                <a:latin typeface="Calibri"/>
                <a:cs typeface="Calibri"/>
              </a:rPr>
              <a:t>Формирование </a:t>
            </a:r>
            <a:r>
              <a:rPr sz="2200" spc="-10" dirty="0">
                <a:latin typeface="Calibri"/>
                <a:cs typeface="Calibri"/>
              </a:rPr>
              <a:t>представлений </a:t>
            </a:r>
            <a:r>
              <a:rPr sz="2200" spc="-5" dirty="0">
                <a:latin typeface="Calibri"/>
                <a:cs typeface="Calibri"/>
              </a:rPr>
              <a:t>о возможных  </a:t>
            </a:r>
            <a:r>
              <a:rPr sz="2200" spc="-15" dirty="0">
                <a:latin typeface="Calibri"/>
                <a:cs typeface="Calibri"/>
              </a:rPr>
              <a:t>альтернативных </a:t>
            </a:r>
            <a:r>
              <a:rPr sz="2200" spc="-10" dirty="0">
                <a:latin typeface="Calibri"/>
                <a:cs typeface="Calibri"/>
              </a:rPr>
              <a:t>решениях личных </a:t>
            </a:r>
            <a:r>
              <a:rPr sz="2200" spc="-5" dirty="0">
                <a:latin typeface="Calibri"/>
                <a:cs typeface="Calibri"/>
              </a:rPr>
              <a:t>и </a:t>
            </a:r>
            <a:r>
              <a:rPr sz="2200" spc="-10" dirty="0">
                <a:latin typeface="Calibri"/>
                <a:cs typeface="Calibri"/>
              </a:rPr>
              <a:t>семейных  финансовых </a:t>
            </a:r>
            <a:r>
              <a:rPr sz="2200" spc="-15" dirty="0">
                <a:latin typeface="Calibri"/>
                <a:cs typeface="Calibri"/>
              </a:rPr>
              <a:t>проблем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1080"/>
              </a:spcBef>
            </a:pPr>
            <a:r>
              <a:rPr sz="2200" spc="-5" dirty="0">
                <a:latin typeface="Calibri"/>
                <a:cs typeface="Calibri"/>
              </a:rPr>
              <a:t>Развитие </a:t>
            </a:r>
            <a:r>
              <a:rPr sz="2200" spc="-10" dirty="0">
                <a:latin typeface="Calibri"/>
                <a:cs typeface="Calibri"/>
              </a:rPr>
              <a:t>умения </a:t>
            </a:r>
            <a:r>
              <a:rPr sz="2200" spc="-15" dirty="0">
                <a:latin typeface="Calibri"/>
                <a:cs typeface="Calibri"/>
              </a:rPr>
              <a:t>предвидеть </a:t>
            </a:r>
            <a:r>
              <a:rPr sz="2200" spc="-5" dirty="0">
                <a:latin typeface="Calibri"/>
                <a:cs typeface="Calibri"/>
              </a:rPr>
              <a:t>позитивные и</a:t>
            </a:r>
            <a:r>
              <a:rPr sz="2200" spc="10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негативные</a:t>
            </a:r>
            <a:endParaRPr sz="2200">
              <a:latin typeface="Calibri"/>
              <a:cs typeface="Calibri"/>
            </a:endParaRPr>
          </a:p>
          <a:p>
            <a:pPr marL="403860">
              <a:lnSpc>
                <a:spcPts val="2375"/>
              </a:lnSpc>
            </a:pPr>
            <a:r>
              <a:rPr sz="2200" spc="-10" dirty="0">
                <a:latin typeface="Calibri"/>
                <a:cs typeface="Calibri"/>
              </a:rPr>
              <a:t>последствия выбранного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решения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6347078" y="761237"/>
            <a:ext cx="5163820" cy="3161030"/>
            <a:chOff x="6347078" y="761237"/>
            <a:chExt cx="5163820" cy="3161030"/>
          </a:xfrm>
        </p:grpSpPr>
        <p:sp>
          <p:nvSpPr>
            <p:cNvPr id="5" name="object 5"/>
            <p:cNvSpPr/>
            <p:nvPr/>
          </p:nvSpPr>
          <p:spPr>
            <a:xfrm>
              <a:off x="6372478" y="773937"/>
              <a:ext cx="5113020" cy="3122930"/>
            </a:xfrm>
            <a:custGeom>
              <a:avLst/>
              <a:gdLst/>
              <a:ahLst/>
              <a:cxnLst/>
              <a:rect l="l" t="t" r="r" b="b"/>
              <a:pathLst>
                <a:path w="5113020" h="3122929">
                  <a:moveTo>
                    <a:pt x="5112511" y="0"/>
                  </a:moveTo>
                  <a:lnTo>
                    <a:pt x="0" y="0"/>
                  </a:lnTo>
                  <a:lnTo>
                    <a:pt x="0" y="3122676"/>
                  </a:lnTo>
                  <a:lnTo>
                    <a:pt x="5112511" y="3122676"/>
                  </a:lnTo>
                  <a:lnTo>
                    <a:pt x="5112511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372478" y="767587"/>
              <a:ext cx="5113020" cy="3148330"/>
            </a:xfrm>
            <a:custGeom>
              <a:avLst/>
              <a:gdLst/>
              <a:ahLst/>
              <a:cxnLst/>
              <a:rect l="l" t="t" r="r" b="b"/>
              <a:pathLst>
                <a:path w="5113020" h="3148329">
                  <a:moveTo>
                    <a:pt x="0" y="0"/>
                  </a:moveTo>
                  <a:lnTo>
                    <a:pt x="0" y="3148076"/>
                  </a:lnTo>
                </a:path>
                <a:path w="5113020" h="3148329">
                  <a:moveTo>
                    <a:pt x="5112512" y="0"/>
                  </a:moveTo>
                  <a:lnTo>
                    <a:pt x="5112512" y="3148076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366128" y="767587"/>
              <a:ext cx="5125720" cy="12700"/>
            </a:xfrm>
            <a:custGeom>
              <a:avLst/>
              <a:gdLst/>
              <a:ahLst/>
              <a:cxnLst/>
              <a:rect l="l" t="t" r="r" b="b"/>
              <a:pathLst>
                <a:path w="5125720" h="12700">
                  <a:moveTo>
                    <a:pt x="0" y="12700"/>
                  </a:moveTo>
                  <a:lnTo>
                    <a:pt x="5125212" y="12700"/>
                  </a:lnTo>
                  <a:lnTo>
                    <a:pt x="5125212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366128" y="3896613"/>
              <a:ext cx="5125720" cy="0"/>
            </a:xfrm>
            <a:custGeom>
              <a:avLst/>
              <a:gdLst/>
              <a:ahLst/>
              <a:cxnLst/>
              <a:rect l="l" t="t" r="r" b="b"/>
              <a:pathLst>
                <a:path w="5125720">
                  <a:moveTo>
                    <a:pt x="0" y="0"/>
                  </a:moveTo>
                  <a:lnTo>
                    <a:pt x="5125212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6378828" y="790447"/>
            <a:ext cx="5100320" cy="2769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 marR="930275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Приобретение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опыта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использования  полученных знаний</a:t>
            </a:r>
            <a:r>
              <a:rPr sz="20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практической деятельности,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а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также</a:t>
            </a:r>
            <a:r>
              <a:rPr sz="2000" b="1" spc="-6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в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повседневной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  <a:tabLst>
                <a:tab pos="1031240" algn="l"/>
              </a:tabLst>
            </a:pP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жизни	(Проект</a:t>
            </a:r>
            <a:r>
              <a:rPr sz="2000" b="1" spc="42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Федерального</a:t>
            </a:r>
            <a:endParaRPr sz="2000">
              <a:latin typeface="Calibri"/>
              <a:cs typeface="Calibri"/>
            </a:endParaRPr>
          </a:p>
          <a:p>
            <a:pPr marL="85725" marR="259079">
              <a:lnSpc>
                <a:spcPct val="100000"/>
              </a:lnSpc>
            </a:pP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государственного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образовательного  стандарта основного общего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образования.  </a:t>
            </a:r>
            <a:r>
              <a:rPr sz="2000" b="1" spc="-10" dirty="0">
                <a:solidFill>
                  <a:srgbClr val="006FC0"/>
                </a:solidFill>
                <a:latin typeface="Calibri"/>
                <a:cs typeface="Calibri"/>
              </a:rPr>
              <a:t>Требования </a:t>
            </a:r>
            <a:r>
              <a:rPr sz="2000" b="1" dirty="0">
                <a:solidFill>
                  <a:srgbClr val="006FC0"/>
                </a:solidFill>
                <a:latin typeface="Calibri"/>
                <a:cs typeface="Calibri"/>
              </a:rPr>
              <a:t>к </a:t>
            </a: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предметным</a:t>
            </a:r>
            <a:r>
              <a:rPr sz="2000" b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006FC0"/>
                </a:solidFill>
                <a:latin typeface="Calibri"/>
                <a:cs typeface="Calibri"/>
              </a:rPr>
              <a:t>результатам.</a:t>
            </a:r>
            <a:endParaRPr sz="2000">
              <a:latin typeface="Calibri"/>
              <a:cs typeface="Calibri"/>
            </a:endParaRPr>
          </a:p>
          <a:p>
            <a:pPr marL="85725">
              <a:lnSpc>
                <a:spcPct val="100000"/>
              </a:lnSpc>
            </a:pPr>
            <a:r>
              <a:rPr sz="2000" b="1" spc="-5" dirty="0">
                <a:solidFill>
                  <a:srgbClr val="006FC0"/>
                </a:solidFill>
                <a:latin typeface="Calibri"/>
                <a:cs typeface="Calibri"/>
              </a:rPr>
              <a:t>Обществознание)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0" name="object 11"/>
          <p:cNvGrpSpPr/>
          <p:nvPr/>
        </p:nvGrpSpPr>
        <p:grpSpPr>
          <a:xfrm>
            <a:off x="242315" y="765047"/>
            <a:ext cx="5781040" cy="3476625"/>
            <a:chOff x="242315" y="765047"/>
            <a:chExt cx="5781040" cy="3476625"/>
          </a:xfrm>
        </p:grpSpPr>
        <p:sp>
          <p:nvSpPr>
            <p:cNvPr id="12" name="object 12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760720" y="0"/>
                  </a:moveTo>
                  <a:lnTo>
                    <a:pt x="0" y="0"/>
                  </a:lnTo>
                  <a:lnTo>
                    <a:pt x="0" y="3456432"/>
                  </a:lnTo>
                  <a:lnTo>
                    <a:pt x="5328666" y="3456432"/>
                  </a:lnTo>
                  <a:lnTo>
                    <a:pt x="5760720" y="3024378"/>
                  </a:lnTo>
                  <a:lnTo>
                    <a:pt x="5760720" y="0"/>
                  </a:lnTo>
                  <a:close/>
                </a:path>
              </a:pathLst>
            </a:custGeom>
            <a:solidFill>
              <a:srgbClr val="EBF0D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80887" y="3799331"/>
              <a:ext cx="432434" cy="432434"/>
            </a:xfrm>
            <a:custGeom>
              <a:avLst/>
              <a:gdLst/>
              <a:ahLst/>
              <a:cxnLst/>
              <a:rect l="l" t="t" r="r" b="b"/>
              <a:pathLst>
                <a:path w="432435" h="432435">
                  <a:moveTo>
                    <a:pt x="432053" y="0"/>
                  </a:moveTo>
                  <a:lnTo>
                    <a:pt x="86360" y="86359"/>
                  </a:lnTo>
                  <a:lnTo>
                    <a:pt x="0" y="432053"/>
                  </a:lnTo>
                  <a:lnTo>
                    <a:pt x="432053" y="0"/>
                  </a:lnTo>
                  <a:close/>
                </a:path>
              </a:pathLst>
            </a:custGeom>
            <a:solidFill>
              <a:srgbClr val="BCC2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52221" y="774953"/>
              <a:ext cx="5760720" cy="3456940"/>
            </a:xfrm>
            <a:custGeom>
              <a:avLst/>
              <a:gdLst/>
              <a:ahLst/>
              <a:cxnLst/>
              <a:rect l="l" t="t" r="r" b="b"/>
              <a:pathLst>
                <a:path w="5760720" h="3456940">
                  <a:moveTo>
                    <a:pt x="5328666" y="3456432"/>
                  </a:moveTo>
                  <a:lnTo>
                    <a:pt x="5415026" y="3110738"/>
                  </a:lnTo>
                  <a:lnTo>
                    <a:pt x="5760720" y="3024378"/>
                  </a:lnTo>
                  <a:lnTo>
                    <a:pt x="5328666" y="3456432"/>
                  </a:lnTo>
                  <a:lnTo>
                    <a:pt x="0" y="3456432"/>
                  </a:lnTo>
                  <a:lnTo>
                    <a:pt x="0" y="0"/>
                  </a:lnTo>
                  <a:lnTo>
                    <a:pt x="5760720" y="0"/>
                  </a:lnTo>
                  <a:lnTo>
                    <a:pt x="5760720" y="3024378"/>
                  </a:lnTo>
                </a:path>
              </a:pathLst>
            </a:custGeom>
            <a:ln w="19811">
              <a:solidFill>
                <a:srgbClr val="76923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914196" y="984631"/>
            <a:ext cx="13411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Финансовая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677795" y="984631"/>
            <a:ext cx="15830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грамотность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088" y="1289431"/>
            <a:ext cx="4017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  <a:tab pos="1264920" algn="l"/>
                <a:tab pos="2660015" algn="l"/>
              </a:tabLst>
            </a:pPr>
            <a:r>
              <a:rPr sz="2000" i="1" spc="-5" dirty="0">
                <a:latin typeface="Calibri"/>
                <a:cs typeface="Calibri"/>
              </a:rPr>
              <a:t>знание	</a:t>
            </a:r>
            <a:r>
              <a:rPr sz="2000" i="1" dirty="0">
                <a:latin typeface="Calibri"/>
                <a:cs typeface="Calibri"/>
              </a:rPr>
              <a:t>и	</a:t>
            </a:r>
            <a:r>
              <a:rPr sz="2000" i="1" spc="-5" dirty="0">
                <a:latin typeface="Calibri"/>
                <a:cs typeface="Calibri"/>
              </a:rPr>
              <a:t>понимание	финансовых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605654" y="984631"/>
            <a:ext cx="122936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вк</a:t>
            </a:r>
            <a:r>
              <a:rPr sz="2000" i="1" spc="-10" dirty="0">
                <a:latin typeface="Calibri"/>
                <a:cs typeface="Calibri"/>
              </a:rPr>
              <a:t>л</a:t>
            </a:r>
            <a:r>
              <a:rPr sz="2000" i="1" dirty="0">
                <a:latin typeface="Calibri"/>
                <a:cs typeface="Calibri"/>
              </a:rPr>
              <a:t>ю</a:t>
            </a:r>
            <a:r>
              <a:rPr sz="2000" i="1" spc="-10" dirty="0">
                <a:latin typeface="Calibri"/>
                <a:cs typeface="Calibri"/>
              </a:rPr>
              <a:t>ч</a:t>
            </a:r>
            <a:r>
              <a:rPr sz="2000" i="1" spc="-5" dirty="0">
                <a:latin typeface="Calibri"/>
                <a:cs typeface="Calibri"/>
              </a:rPr>
              <a:t>ает  </a:t>
            </a:r>
            <a:r>
              <a:rPr sz="2000" i="1" dirty="0">
                <a:latin typeface="Calibri"/>
                <a:cs typeface="Calibri"/>
              </a:rPr>
              <a:t>т</a:t>
            </a:r>
            <a:r>
              <a:rPr sz="2000" i="1" spc="-15" dirty="0">
                <a:latin typeface="Calibri"/>
                <a:cs typeface="Calibri"/>
              </a:rPr>
              <a:t>е</a:t>
            </a:r>
            <a:r>
              <a:rPr sz="2000" i="1" spc="-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м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5" dirty="0">
                <a:latin typeface="Calibri"/>
                <a:cs typeface="Calibri"/>
              </a:rPr>
              <a:t>в</a:t>
            </a:r>
            <a:r>
              <a:rPr sz="2000" i="1" dirty="0">
                <a:latin typeface="Calibri"/>
                <a:cs typeface="Calibri"/>
              </a:rPr>
              <a:t>,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1088" y="1594231"/>
            <a:ext cx="540512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85900" algn="l"/>
                <a:tab pos="1756410" algn="l"/>
                <a:tab pos="3389629" algn="l"/>
                <a:tab pos="5006975" algn="l"/>
              </a:tabLst>
            </a:pPr>
            <a:r>
              <a:rPr sz="2000" i="1" dirty="0">
                <a:latin typeface="Calibri"/>
                <a:cs typeface="Calibri"/>
              </a:rPr>
              <a:t>понятий и финансовых </a:t>
            </a:r>
            <a:r>
              <a:rPr sz="2000" i="1" spc="-10" dirty="0">
                <a:latin typeface="Calibri"/>
                <a:cs typeface="Calibri"/>
              </a:rPr>
              <a:t>рисков, </a:t>
            </a:r>
            <a:r>
              <a:rPr sz="2000" i="1" dirty="0">
                <a:latin typeface="Calibri"/>
                <a:cs typeface="Calibri"/>
              </a:rPr>
              <a:t>а </a:t>
            </a:r>
            <a:r>
              <a:rPr sz="2000" i="1" spc="-5" dirty="0">
                <a:latin typeface="Calibri"/>
                <a:cs typeface="Calibri"/>
              </a:rPr>
              <a:t>также навыки,  мот</a:t>
            </a:r>
            <a:r>
              <a:rPr sz="2000" i="1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аци</a:t>
            </a:r>
            <a:r>
              <a:rPr sz="2000" i="1" dirty="0">
                <a:latin typeface="Calibri"/>
                <a:cs typeface="Calibri"/>
              </a:rPr>
              <a:t>ю	и	</a:t>
            </a:r>
            <a:r>
              <a:rPr sz="2000" i="1" spc="-5" dirty="0">
                <a:latin typeface="Calibri"/>
                <a:cs typeface="Calibri"/>
              </a:rPr>
              <a:t>уве</a:t>
            </a:r>
            <a:r>
              <a:rPr sz="2000" i="1" spc="-20" dirty="0">
                <a:latin typeface="Calibri"/>
                <a:cs typeface="Calibri"/>
              </a:rPr>
              <a:t>р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dirty="0">
                <a:latin typeface="Calibri"/>
                <a:cs typeface="Calibri"/>
              </a:rPr>
              <a:t>ность,	н</a:t>
            </a:r>
            <a:r>
              <a:rPr sz="2000" i="1" spc="-10" dirty="0">
                <a:latin typeface="Calibri"/>
                <a:cs typeface="Calibri"/>
              </a:rPr>
              <a:t>ео</a:t>
            </a:r>
            <a:r>
              <a:rPr sz="2000" i="1" spc="-25" dirty="0">
                <a:latin typeface="Calibri"/>
                <a:cs typeface="Calibri"/>
              </a:rPr>
              <a:t>б</a:t>
            </a:r>
            <a:r>
              <a:rPr sz="2000" i="1" spc="-45" dirty="0">
                <a:latin typeface="Calibri"/>
                <a:cs typeface="Calibri"/>
              </a:rPr>
              <a:t>х</a:t>
            </a:r>
            <a:r>
              <a:rPr sz="2000" i="1" spc="-5" dirty="0">
                <a:latin typeface="Calibri"/>
                <a:cs typeface="Calibri"/>
              </a:rPr>
              <a:t>о</a:t>
            </a:r>
            <a:r>
              <a:rPr sz="2000" i="1" spc="-10" dirty="0">
                <a:latin typeface="Calibri"/>
                <a:cs typeface="Calibri"/>
              </a:rPr>
              <a:t>д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spc="-5" dirty="0">
                <a:latin typeface="Calibri"/>
                <a:cs typeface="Calibri"/>
              </a:rPr>
              <a:t>мы</a:t>
            </a:r>
            <a:r>
              <a:rPr sz="2000" i="1" dirty="0">
                <a:latin typeface="Calibri"/>
                <a:cs typeface="Calibri"/>
              </a:rPr>
              <a:t>е	для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31088" y="2204085"/>
            <a:ext cx="54044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656714" algn="l"/>
                <a:tab pos="3770629" algn="l"/>
                <a:tab pos="5269230" algn="l"/>
              </a:tabLst>
            </a:pPr>
            <a:r>
              <a:rPr sz="2000" i="1" dirty="0">
                <a:latin typeface="Calibri"/>
                <a:cs typeface="Calibri"/>
              </a:rPr>
              <a:t>п</a:t>
            </a:r>
            <a:r>
              <a:rPr sz="2000" i="1" spc="-10" dirty="0">
                <a:latin typeface="Calibri"/>
                <a:cs typeface="Calibri"/>
              </a:rPr>
              <a:t>р</a:t>
            </a:r>
            <a:r>
              <a:rPr sz="2000" i="1" spc="-5" dirty="0">
                <a:latin typeface="Calibri"/>
                <a:cs typeface="Calibri"/>
              </a:rPr>
              <a:t>инят</a:t>
            </a:r>
            <a:r>
              <a:rPr sz="2000" i="1" spc="-1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и	эффективных	</a:t>
            </a:r>
            <a:r>
              <a:rPr sz="2000" i="1" spc="-15" dirty="0">
                <a:latin typeface="Calibri"/>
                <a:cs typeface="Calibri"/>
              </a:rPr>
              <a:t>р</a:t>
            </a:r>
            <a:r>
              <a:rPr sz="2000" i="1" spc="-10" dirty="0">
                <a:latin typeface="Calibri"/>
                <a:cs typeface="Calibri"/>
              </a:rPr>
              <a:t>еш</a:t>
            </a:r>
            <a:r>
              <a:rPr sz="2000" i="1" dirty="0">
                <a:latin typeface="Calibri"/>
                <a:cs typeface="Calibri"/>
              </a:rPr>
              <a:t>е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й	в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31088" y="2508885"/>
            <a:ext cx="193484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i="1" spc="-5" dirty="0">
                <a:latin typeface="Calibri"/>
                <a:cs typeface="Calibri"/>
              </a:rPr>
              <a:t>разнообразных  </a:t>
            </a:r>
            <a:r>
              <a:rPr sz="2000" i="1" dirty="0">
                <a:latin typeface="Calibri"/>
                <a:cs typeface="Calibri"/>
              </a:rPr>
              <a:t>спо</a:t>
            </a:r>
            <a:r>
              <a:rPr sz="2000" i="1" spc="-10" dirty="0">
                <a:latin typeface="Calibri"/>
                <a:cs typeface="Calibri"/>
              </a:rPr>
              <a:t>с</a:t>
            </a:r>
            <a:r>
              <a:rPr sz="2000" i="1" spc="-5" dirty="0">
                <a:latin typeface="Calibri"/>
                <a:cs typeface="Calibri"/>
              </a:rPr>
              <a:t>обст</a:t>
            </a:r>
            <a:r>
              <a:rPr sz="2000" i="1" spc="-15" dirty="0">
                <a:latin typeface="Calibri"/>
                <a:cs typeface="Calibri"/>
              </a:rPr>
              <a:t>в</a:t>
            </a:r>
            <a:r>
              <a:rPr sz="2000" i="1" spc="-5" dirty="0">
                <a:latin typeface="Calibri"/>
                <a:cs typeface="Calibri"/>
              </a:rPr>
              <a:t>у</a:t>
            </a:r>
            <a:r>
              <a:rPr sz="2000" i="1" spc="5" dirty="0">
                <a:latin typeface="Calibri"/>
                <a:cs typeface="Calibri"/>
              </a:rPr>
              <a:t>ю</a:t>
            </a:r>
            <a:r>
              <a:rPr sz="2000" i="1" spc="-5" dirty="0">
                <a:latin typeface="Calibri"/>
                <a:cs typeface="Calibri"/>
              </a:rPr>
              <a:t>щих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665602" y="2508885"/>
            <a:ext cx="136969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8900" marR="5080" indent="-7620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фи</a:t>
            </a:r>
            <a:r>
              <a:rPr sz="2000" i="1" spc="-10" dirty="0">
                <a:latin typeface="Calibri"/>
                <a:cs typeface="Calibri"/>
              </a:rPr>
              <a:t>н</a:t>
            </a:r>
            <a:r>
              <a:rPr sz="2000" i="1" spc="-15" dirty="0">
                <a:latin typeface="Calibri"/>
                <a:cs typeface="Calibri"/>
              </a:rPr>
              <a:t>ан</a:t>
            </a:r>
            <a:r>
              <a:rPr sz="2000" i="1" dirty="0">
                <a:latin typeface="Calibri"/>
                <a:cs typeface="Calibri"/>
              </a:rPr>
              <a:t>совых  </a:t>
            </a:r>
            <a:r>
              <a:rPr sz="2000" i="1" spc="-10" dirty="0">
                <a:latin typeface="Calibri"/>
                <a:cs typeface="Calibri"/>
              </a:rPr>
              <a:t>улучшению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78578" y="2508885"/>
            <a:ext cx="145669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indent="185420">
              <a:lnSpc>
                <a:spcPct val="100000"/>
              </a:lnSpc>
              <a:spcBef>
                <a:spcPts val="105"/>
              </a:spcBef>
            </a:pPr>
            <a:r>
              <a:rPr sz="2000" i="1" dirty="0">
                <a:latin typeface="Calibri"/>
                <a:cs typeface="Calibri"/>
              </a:rPr>
              <a:t>с</a:t>
            </a:r>
            <a:r>
              <a:rPr sz="2000" i="1" spc="5" dirty="0">
                <a:latin typeface="Calibri"/>
                <a:cs typeface="Calibri"/>
              </a:rPr>
              <a:t>и</a:t>
            </a:r>
            <a:r>
              <a:rPr sz="2000" i="1" dirty="0">
                <a:latin typeface="Calibri"/>
                <a:cs typeface="Calibri"/>
              </a:rPr>
              <a:t>туациях,  </a:t>
            </a:r>
            <a:r>
              <a:rPr sz="2000" i="1" spc="-10" dirty="0">
                <a:latin typeface="Calibri"/>
                <a:cs typeface="Calibri"/>
              </a:rPr>
              <a:t>ф</a:t>
            </a:r>
            <a:r>
              <a:rPr sz="2000" i="1" spc="-5" dirty="0">
                <a:latin typeface="Calibri"/>
                <a:cs typeface="Calibri"/>
              </a:rPr>
              <a:t>и</a:t>
            </a:r>
            <a:r>
              <a:rPr sz="2000" i="1" spc="-15" dirty="0">
                <a:latin typeface="Calibri"/>
                <a:cs typeface="Calibri"/>
              </a:rPr>
              <a:t>на</a:t>
            </a:r>
            <a:r>
              <a:rPr sz="2000" i="1" dirty="0">
                <a:latin typeface="Calibri"/>
                <a:cs typeface="Calibri"/>
              </a:rPr>
              <a:t>нсового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31088" y="3118180"/>
            <a:ext cx="5404485" cy="94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i="1" spc="-10" dirty="0">
                <a:latin typeface="Calibri"/>
                <a:cs typeface="Calibri"/>
              </a:rPr>
              <a:t>благополучия </a:t>
            </a:r>
            <a:r>
              <a:rPr sz="2000" i="1" dirty="0">
                <a:latin typeface="Calibri"/>
                <a:cs typeface="Calibri"/>
              </a:rPr>
              <a:t>личности и </a:t>
            </a:r>
            <a:r>
              <a:rPr sz="2000" i="1" spc="-5" dirty="0">
                <a:latin typeface="Calibri"/>
                <a:cs typeface="Calibri"/>
              </a:rPr>
              <a:t>общества, </a:t>
            </a:r>
            <a:r>
              <a:rPr sz="2000" i="1" dirty="0">
                <a:latin typeface="Calibri"/>
                <a:cs typeface="Calibri"/>
              </a:rPr>
              <a:t>а</a:t>
            </a:r>
            <a:r>
              <a:rPr sz="2000" i="1" spc="300" dirty="0">
                <a:latin typeface="Calibri"/>
                <a:cs typeface="Calibri"/>
              </a:rPr>
              <a:t> </a:t>
            </a:r>
            <a:r>
              <a:rPr sz="2000" i="1" spc="-10" dirty="0">
                <a:latin typeface="Calibri"/>
                <a:cs typeface="Calibri"/>
              </a:rPr>
              <a:t>также</a:t>
            </a:r>
            <a:endParaRPr sz="2000">
              <a:latin typeface="Calibri"/>
              <a:cs typeface="Calibri"/>
            </a:endParaRPr>
          </a:p>
          <a:p>
            <a:pPr marL="495300" marR="137160" indent="-483234">
              <a:lnSpc>
                <a:spcPct val="100000"/>
              </a:lnSpc>
              <a:spcBef>
                <a:spcPts val="5"/>
              </a:spcBef>
            </a:pPr>
            <a:r>
              <a:rPr sz="2000" i="1" spc="-5" dirty="0">
                <a:latin typeface="Calibri"/>
                <a:cs typeface="Calibri"/>
              </a:rPr>
              <a:t>возможности участия </a:t>
            </a:r>
            <a:r>
              <a:rPr sz="2000" i="1" dirty="0">
                <a:latin typeface="Calibri"/>
                <a:cs typeface="Calibri"/>
              </a:rPr>
              <a:t>в </a:t>
            </a:r>
            <a:r>
              <a:rPr sz="2000" i="1" spc="-10" dirty="0">
                <a:latin typeface="Calibri"/>
                <a:cs typeface="Calibri"/>
              </a:rPr>
              <a:t>экономической </a:t>
            </a:r>
            <a:r>
              <a:rPr sz="2000" i="1" spc="-5" dirty="0">
                <a:latin typeface="Calibri"/>
                <a:cs typeface="Calibri"/>
              </a:rPr>
              <a:t>жизни.  </a:t>
            </a:r>
            <a:r>
              <a:rPr sz="2000" i="1" dirty="0">
                <a:latin typeface="Calibri"/>
                <a:cs typeface="Calibri"/>
              </a:rPr>
              <a:t>(Исследование</a:t>
            </a:r>
            <a:r>
              <a:rPr sz="2000" i="1" spc="-30" dirty="0">
                <a:latin typeface="Calibri"/>
                <a:cs typeface="Calibri"/>
              </a:rPr>
              <a:t> </a:t>
            </a:r>
            <a:r>
              <a:rPr sz="2000" i="1" spc="-5" dirty="0">
                <a:latin typeface="Calibri"/>
                <a:cs typeface="Calibri"/>
              </a:rPr>
              <a:t>PISA)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89568" y="3165284"/>
            <a:ext cx="2893060" cy="2891155"/>
            <a:chOff x="2389568" y="3165284"/>
            <a:chExt cx="2893060" cy="2891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92501" y="3178302"/>
              <a:ext cx="2776728" cy="19446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492501" y="3178302"/>
              <a:ext cx="2776855" cy="1945005"/>
            </a:xfrm>
            <a:custGeom>
              <a:avLst/>
              <a:gdLst/>
              <a:ahLst/>
              <a:cxnLst/>
              <a:rect l="l" t="t" r="r" b="b"/>
              <a:pathLst>
                <a:path w="2776854" h="1945004">
                  <a:moveTo>
                    <a:pt x="0" y="972312"/>
                  </a:moveTo>
                  <a:lnTo>
                    <a:pt x="1102" y="933208"/>
                  </a:lnTo>
                  <a:lnTo>
                    <a:pt x="4381" y="894497"/>
                  </a:lnTo>
                  <a:lnTo>
                    <a:pt x="9796" y="856206"/>
                  </a:lnTo>
                  <a:lnTo>
                    <a:pt x="17305" y="818365"/>
                  </a:lnTo>
                  <a:lnTo>
                    <a:pt x="26866" y="781003"/>
                  </a:lnTo>
                  <a:lnTo>
                    <a:pt x="38439" y="744148"/>
                  </a:lnTo>
                  <a:lnTo>
                    <a:pt x="51982" y="707831"/>
                  </a:lnTo>
                  <a:lnTo>
                    <a:pt x="67452" y="672080"/>
                  </a:lnTo>
                  <a:lnTo>
                    <a:pt x="84810" y="636924"/>
                  </a:lnTo>
                  <a:lnTo>
                    <a:pt x="104012" y="602392"/>
                  </a:lnTo>
                  <a:lnTo>
                    <a:pt x="125019" y="568513"/>
                  </a:lnTo>
                  <a:lnTo>
                    <a:pt x="147788" y="535316"/>
                  </a:lnTo>
                  <a:lnTo>
                    <a:pt x="172278" y="502831"/>
                  </a:lnTo>
                  <a:lnTo>
                    <a:pt x="198447" y="471086"/>
                  </a:lnTo>
                  <a:lnTo>
                    <a:pt x="226254" y="440110"/>
                  </a:lnTo>
                  <a:lnTo>
                    <a:pt x="255658" y="409933"/>
                  </a:lnTo>
                  <a:lnTo>
                    <a:pt x="286617" y="380584"/>
                  </a:lnTo>
                  <a:lnTo>
                    <a:pt x="319090" y="352091"/>
                  </a:lnTo>
                  <a:lnTo>
                    <a:pt x="353035" y="324484"/>
                  </a:lnTo>
                  <a:lnTo>
                    <a:pt x="388410" y="297791"/>
                  </a:lnTo>
                  <a:lnTo>
                    <a:pt x="425175" y="272042"/>
                  </a:lnTo>
                  <a:lnTo>
                    <a:pt x="463288" y="247266"/>
                  </a:lnTo>
                  <a:lnTo>
                    <a:pt x="502707" y="223492"/>
                  </a:lnTo>
                  <a:lnTo>
                    <a:pt x="543390" y="200749"/>
                  </a:lnTo>
                  <a:lnTo>
                    <a:pt x="585298" y="179066"/>
                  </a:lnTo>
                  <a:lnTo>
                    <a:pt x="628387" y="158472"/>
                  </a:lnTo>
                  <a:lnTo>
                    <a:pt x="672616" y="138995"/>
                  </a:lnTo>
                  <a:lnTo>
                    <a:pt x="717945" y="120666"/>
                  </a:lnTo>
                  <a:lnTo>
                    <a:pt x="764331" y="103514"/>
                  </a:lnTo>
                  <a:lnTo>
                    <a:pt x="811733" y="87566"/>
                  </a:lnTo>
                  <a:lnTo>
                    <a:pt x="860110" y="72853"/>
                  </a:lnTo>
                  <a:lnTo>
                    <a:pt x="909420" y="59403"/>
                  </a:lnTo>
                  <a:lnTo>
                    <a:pt x="959622" y="47245"/>
                  </a:lnTo>
                  <a:lnTo>
                    <a:pt x="1010674" y="36409"/>
                  </a:lnTo>
                  <a:lnTo>
                    <a:pt x="1062535" y="26924"/>
                  </a:lnTo>
                  <a:lnTo>
                    <a:pt x="1115163" y="18818"/>
                  </a:lnTo>
                  <a:lnTo>
                    <a:pt x="1168517" y="12121"/>
                  </a:lnTo>
                  <a:lnTo>
                    <a:pt x="1222556" y="6861"/>
                  </a:lnTo>
                  <a:lnTo>
                    <a:pt x="1277237" y="3069"/>
                  </a:lnTo>
                  <a:lnTo>
                    <a:pt x="1332520" y="772"/>
                  </a:lnTo>
                  <a:lnTo>
                    <a:pt x="1388364" y="0"/>
                  </a:lnTo>
                  <a:lnTo>
                    <a:pt x="1444207" y="772"/>
                  </a:lnTo>
                  <a:lnTo>
                    <a:pt x="1499490" y="3069"/>
                  </a:lnTo>
                  <a:lnTo>
                    <a:pt x="1554171" y="6861"/>
                  </a:lnTo>
                  <a:lnTo>
                    <a:pt x="1608210" y="12121"/>
                  </a:lnTo>
                  <a:lnTo>
                    <a:pt x="1661564" y="18818"/>
                  </a:lnTo>
                  <a:lnTo>
                    <a:pt x="1714192" y="26924"/>
                  </a:lnTo>
                  <a:lnTo>
                    <a:pt x="1766053" y="36409"/>
                  </a:lnTo>
                  <a:lnTo>
                    <a:pt x="1817105" y="47245"/>
                  </a:lnTo>
                  <a:lnTo>
                    <a:pt x="1867307" y="59403"/>
                  </a:lnTo>
                  <a:lnTo>
                    <a:pt x="1916617" y="72853"/>
                  </a:lnTo>
                  <a:lnTo>
                    <a:pt x="1964994" y="87566"/>
                  </a:lnTo>
                  <a:lnTo>
                    <a:pt x="2012396" y="103514"/>
                  </a:lnTo>
                  <a:lnTo>
                    <a:pt x="2058782" y="120666"/>
                  </a:lnTo>
                  <a:lnTo>
                    <a:pt x="2104111" y="138995"/>
                  </a:lnTo>
                  <a:lnTo>
                    <a:pt x="2148340" y="158472"/>
                  </a:lnTo>
                  <a:lnTo>
                    <a:pt x="2191429" y="179066"/>
                  </a:lnTo>
                  <a:lnTo>
                    <a:pt x="2233337" y="200749"/>
                  </a:lnTo>
                  <a:lnTo>
                    <a:pt x="2274020" y="223492"/>
                  </a:lnTo>
                  <a:lnTo>
                    <a:pt x="2313439" y="247266"/>
                  </a:lnTo>
                  <a:lnTo>
                    <a:pt x="2351552" y="272042"/>
                  </a:lnTo>
                  <a:lnTo>
                    <a:pt x="2388317" y="297791"/>
                  </a:lnTo>
                  <a:lnTo>
                    <a:pt x="2423692" y="324484"/>
                  </a:lnTo>
                  <a:lnTo>
                    <a:pt x="2457637" y="352091"/>
                  </a:lnTo>
                  <a:lnTo>
                    <a:pt x="2490110" y="380584"/>
                  </a:lnTo>
                  <a:lnTo>
                    <a:pt x="2521069" y="409933"/>
                  </a:lnTo>
                  <a:lnTo>
                    <a:pt x="2550473" y="440110"/>
                  </a:lnTo>
                  <a:lnTo>
                    <a:pt x="2578280" y="471086"/>
                  </a:lnTo>
                  <a:lnTo>
                    <a:pt x="2604449" y="502831"/>
                  </a:lnTo>
                  <a:lnTo>
                    <a:pt x="2628939" y="535316"/>
                  </a:lnTo>
                  <a:lnTo>
                    <a:pt x="2651708" y="568513"/>
                  </a:lnTo>
                  <a:lnTo>
                    <a:pt x="2672715" y="602392"/>
                  </a:lnTo>
                  <a:lnTo>
                    <a:pt x="2691917" y="636924"/>
                  </a:lnTo>
                  <a:lnTo>
                    <a:pt x="2709275" y="672080"/>
                  </a:lnTo>
                  <a:lnTo>
                    <a:pt x="2724745" y="707831"/>
                  </a:lnTo>
                  <a:lnTo>
                    <a:pt x="2738288" y="744148"/>
                  </a:lnTo>
                  <a:lnTo>
                    <a:pt x="2749861" y="781003"/>
                  </a:lnTo>
                  <a:lnTo>
                    <a:pt x="2759422" y="818365"/>
                  </a:lnTo>
                  <a:lnTo>
                    <a:pt x="2766931" y="856206"/>
                  </a:lnTo>
                  <a:lnTo>
                    <a:pt x="2772346" y="894497"/>
                  </a:lnTo>
                  <a:lnTo>
                    <a:pt x="2775625" y="933208"/>
                  </a:lnTo>
                  <a:lnTo>
                    <a:pt x="2776728" y="972312"/>
                  </a:lnTo>
                  <a:lnTo>
                    <a:pt x="2775625" y="1011415"/>
                  </a:lnTo>
                  <a:lnTo>
                    <a:pt x="2772346" y="1050126"/>
                  </a:lnTo>
                  <a:lnTo>
                    <a:pt x="2766931" y="1088417"/>
                  </a:lnTo>
                  <a:lnTo>
                    <a:pt x="2759422" y="1126258"/>
                  </a:lnTo>
                  <a:lnTo>
                    <a:pt x="2749861" y="1163620"/>
                  </a:lnTo>
                  <a:lnTo>
                    <a:pt x="2738288" y="1200475"/>
                  </a:lnTo>
                  <a:lnTo>
                    <a:pt x="2724745" y="1236792"/>
                  </a:lnTo>
                  <a:lnTo>
                    <a:pt x="2709275" y="1272543"/>
                  </a:lnTo>
                  <a:lnTo>
                    <a:pt x="2691917" y="1307699"/>
                  </a:lnTo>
                  <a:lnTo>
                    <a:pt x="2672715" y="1342231"/>
                  </a:lnTo>
                  <a:lnTo>
                    <a:pt x="2651708" y="1376110"/>
                  </a:lnTo>
                  <a:lnTo>
                    <a:pt x="2628939" y="1409307"/>
                  </a:lnTo>
                  <a:lnTo>
                    <a:pt x="2604449" y="1441792"/>
                  </a:lnTo>
                  <a:lnTo>
                    <a:pt x="2578280" y="1473537"/>
                  </a:lnTo>
                  <a:lnTo>
                    <a:pt x="2550473" y="1504513"/>
                  </a:lnTo>
                  <a:lnTo>
                    <a:pt x="2521069" y="1534690"/>
                  </a:lnTo>
                  <a:lnTo>
                    <a:pt x="2490110" y="1564039"/>
                  </a:lnTo>
                  <a:lnTo>
                    <a:pt x="2457637" y="1592532"/>
                  </a:lnTo>
                  <a:lnTo>
                    <a:pt x="2423692" y="1620139"/>
                  </a:lnTo>
                  <a:lnTo>
                    <a:pt x="2388317" y="1646832"/>
                  </a:lnTo>
                  <a:lnTo>
                    <a:pt x="2351552" y="1672581"/>
                  </a:lnTo>
                  <a:lnTo>
                    <a:pt x="2313439" y="1697357"/>
                  </a:lnTo>
                  <a:lnTo>
                    <a:pt x="2274020" y="1721131"/>
                  </a:lnTo>
                  <a:lnTo>
                    <a:pt x="2233337" y="1743874"/>
                  </a:lnTo>
                  <a:lnTo>
                    <a:pt x="2191429" y="1765557"/>
                  </a:lnTo>
                  <a:lnTo>
                    <a:pt x="2148340" y="1786151"/>
                  </a:lnTo>
                  <a:lnTo>
                    <a:pt x="2104111" y="1805628"/>
                  </a:lnTo>
                  <a:lnTo>
                    <a:pt x="2058782" y="1823957"/>
                  </a:lnTo>
                  <a:lnTo>
                    <a:pt x="2012396" y="1841109"/>
                  </a:lnTo>
                  <a:lnTo>
                    <a:pt x="1964994" y="1857057"/>
                  </a:lnTo>
                  <a:lnTo>
                    <a:pt x="1916617" y="1871770"/>
                  </a:lnTo>
                  <a:lnTo>
                    <a:pt x="1867307" y="1885220"/>
                  </a:lnTo>
                  <a:lnTo>
                    <a:pt x="1817105" y="1897378"/>
                  </a:lnTo>
                  <a:lnTo>
                    <a:pt x="1766053" y="1908214"/>
                  </a:lnTo>
                  <a:lnTo>
                    <a:pt x="1714192" y="1917699"/>
                  </a:lnTo>
                  <a:lnTo>
                    <a:pt x="1661564" y="1925805"/>
                  </a:lnTo>
                  <a:lnTo>
                    <a:pt x="1608210" y="1932502"/>
                  </a:lnTo>
                  <a:lnTo>
                    <a:pt x="1554171" y="1937762"/>
                  </a:lnTo>
                  <a:lnTo>
                    <a:pt x="1499490" y="1941554"/>
                  </a:lnTo>
                  <a:lnTo>
                    <a:pt x="1444207" y="1943851"/>
                  </a:lnTo>
                  <a:lnTo>
                    <a:pt x="1388364" y="1944624"/>
                  </a:lnTo>
                  <a:lnTo>
                    <a:pt x="1332520" y="1943851"/>
                  </a:lnTo>
                  <a:lnTo>
                    <a:pt x="1277237" y="1941554"/>
                  </a:lnTo>
                  <a:lnTo>
                    <a:pt x="1222556" y="1937762"/>
                  </a:lnTo>
                  <a:lnTo>
                    <a:pt x="1168517" y="1932502"/>
                  </a:lnTo>
                  <a:lnTo>
                    <a:pt x="1115163" y="1925805"/>
                  </a:lnTo>
                  <a:lnTo>
                    <a:pt x="1062535" y="1917699"/>
                  </a:lnTo>
                  <a:lnTo>
                    <a:pt x="1010674" y="1908214"/>
                  </a:lnTo>
                  <a:lnTo>
                    <a:pt x="959622" y="1897378"/>
                  </a:lnTo>
                  <a:lnTo>
                    <a:pt x="909420" y="1885220"/>
                  </a:lnTo>
                  <a:lnTo>
                    <a:pt x="860110" y="1871770"/>
                  </a:lnTo>
                  <a:lnTo>
                    <a:pt x="811733" y="1857057"/>
                  </a:lnTo>
                  <a:lnTo>
                    <a:pt x="764331" y="1841109"/>
                  </a:lnTo>
                  <a:lnTo>
                    <a:pt x="717945" y="1823957"/>
                  </a:lnTo>
                  <a:lnTo>
                    <a:pt x="672616" y="1805628"/>
                  </a:lnTo>
                  <a:lnTo>
                    <a:pt x="628387" y="1786151"/>
                  </a:lnTo>
                  <a:lnTo>
                    <a:pt x="585298" y="1765557"/>
                  </a:lnTo>
                  <a:lnTo>
                    <a:pt x="543390" y="1743874"/>
                  </a:lnTo>
                  <a:lnTo>
                    <a:pt x="502707" y="1721131"/>
                  </a:lnTo>
                  <a:lnTo>
                    <a:pt x="463288" y="1697357"/>
                  </a:lnTo>
                  <a:lnTo>
                    <a:pt x="425175" y="1672581"/>
                  </a:lnTo>
                  <a:lnTo>
                    <a:pt x="388410" y="1646832"/>
                  </a:lnTo>
                  <a:lnTo>
                    <a:pt x="353035" y="1620139"/>
                  </a:lnTo>
                  <a:lnTo>
                    <a:pt x="319090" y="1592532"/>
                  </a:lnTo>
                  <a:lnTo>
                    <a:pt x="286617" y="1564039"/>
                  </a:lnTo>
                  <a:lnTo>
                    <a:pt x="255658" y="1534690"/>
                  </a:lnTo>
                  <a:lnTo>
                    <a:pt x="226254" y="1504513"/>
                  </a:lnTo>
                  <a:lnTo>
                    <a:pt x="198447" y="1473537"/>
                  </a:lnTo>
                  <a:lnTo>
                    <a:pt x="172278" y="1441792"/>
                  </a:lnTo>
                  <a:lnTo>
                    <a:pt x="147788" y="1409307"/>
                  </a:lnTo>
                  <a:lnTo>
                    <a:pt x="125019" y="1376110"/>
                  </a:lnTo>
                  <a:lnTo>
                    <a:pt x="104012" y="1342231"/>
                  </a:lnTo>
                  <a:lnTo>
                    <a:pt x="84810" y="1307699"/>
                  </a:lnTo>
                  <a:lnTo>
                    <a:pt x="67452" y="1272543"/>
                  </a:lnTo>
                  <a:lnTo>
                    <a:pt x="51982" y="1236792"/>
                  </a:lnTo>
                  <a:lnTo>
                    <a:pt x="38439" y="1200475"/>
                  </a:lnTo>
                  <a:lnTo>
                    <a:pt x="26866" y="1163620"/>
                  </a:lnTo>
                  <a:lnTo>
                    <a:pt x="17305" y="1126258"/>
                  </a:lnTo>
                  <a:lnTo>
                    <a:pt x="9796" y="1088417"/>
                  </a:lnTo>
                  <a:lnTo>
                    <a:pt x="4381" y="1050126"/>
                  </a:lnTo>
                  <a:lnTo>
                    <a:pt x="1102" y="1011415"/>
                  </a:lnTo>
                  <a:lnTo>
                    <a:pt x="0" y="97231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886967" y="0"/>
                  </a:moveTo>
                  <a:lnTo>
                    <a:pt x="830876" y="1250"/>
                  </a:lnTo>
                  <a:lnTo>
                    <a:pt x="775712" y="4950"/>
                  </a:lnTo>
                  <a:lnTo>
                    <a:pt x="721578" y="11027"/>
                  </a:lnTo>
                  <a:lnTo>
                    <a:pt x="668579" y="19406"/>
                  </a:lnTo>
                  <a:lnTo>
                    <a:pt x="616819" y="30012"/>
                  </a:lnTo>
                  <a:lnTo>
                    <a:pt x="566401" y="42771"/>
                  </a:lnTo>
                  <a:lnTo>
                    <a:pt x="517429" y="57608"/>
                  </a:lnTo>
                  <a:lnTo>
                    <a:pt x="470008" y="74450"/>
                  </a:lnTo>
                  <a:lnTo>
                    <a:pt x="424241" y="93222"/>
                  </a:lnTo>
                  <a:lnTo>
                    <a:pt x="380232" y="113849"/>
                  </a:lnTo>
                  <a:lnTo>
                    <a:pt x="338086" y="136257"/>
                  </a:lnTo>
                  <a:lnTo>
                    <a:pt x="297905" y="160371"/>
                  </a:lnTo>
                  <a:lnTo>
                    <a:pt x="259794" y="186118"/>
                  </a:lnTo>
                  <a:lnTo>
                    <a:pt x="223857" y="213423"/>
                  </a:lnTo>
                  <a:lnTo>
                    <a:pt x="190198" y="242211"/>
                  </a:lnTo>
                  <a:lnTo>
                    <a:pt x="158920" y="272408"/>
                  </a:lnTo>
                  <a:lnTo>
                    <a:pt x="130128" y="303939"/>
                  </a:lnTo>
                  <a:lnTo>
                    <a:pt x="103926" y="336731"/>
                  </a:lnTo>
                  <a:lnTo>
                    <a:pt x="80417" y="370709"/>
                  </a:lnTo>
                  <a:lnTo>
                    <a:pt x="59705" y="405798"/>
                  </a:lnTo>
                  <a:lnTo>
                    <a:pt x="41895" y="441925"/>
                  </a:lnTo>
                  <a:lnTo>
                    <a:pt x="27090" y="479013"/>
                  </a:lnTo>
                  <a:lnTo>
                    <a:pt x="15394" y="516991"/>
                  </a:lnTo>
                  <a:lnTo>
                    <a:pt x="6911" y="555782"/>
                  </a:lnTo>
                  <a:lnTo>
                    <a:pt x="1745" y="595312"/>
                  </a:lnTo>
                  <a:lnTo>
                    <a:pt x="0" y="635507"/>
                  </a:lnTo>
                  <a:lnTo>
                    <a:pt x="1745" y="675703"/>
                  </a:lnTo>
                  <a:lnTo>
                    <a:pt x="6911" y="715233"/>
                  </a:lnTo>
                  <a:lnTo>
                    <a:pt x="15394" y="754024"/>
                  </a:lnTo>
                  <a:lnTo>
                    <a:pt x="27090" y="792002"/>
                  </a:lnTo>
                  <a:lnTo>
                    <a:pt x="41895" y="829090"/>
                  </a:lnTo>
                  <a:lnTo>
                    <a:pt x="59705" y="865217"/>
                  </a:lnTo>
                  <a:lnTo>
                    <a:pt x="80417" y="900306"/>
                  </a:lnTo>
                  <a:lnTo>
                    <a:pt x="103926" y="934284"/>
                  </a:lnTo>
                  <a:lnTo>
                    <a:pt x="130128" y="967076"/>
                  </a:lnTo>
                  <a:lnTo>
                    <a:pt x="158920" y="998607"/>
                  </a:lnTo>
                  <a:lnTo>
                    <a:pt x="190198" y="1028804"/>
                  </a:lnTo>
                  <a:lnTo>
                    <a:pt x="223857" y="1057592"/>
                  </a:lnTo>
                  <a:lnTo>
                    <a:pt x="259794" y="1084897"/>
                  </a:lnTo>
                  <a:lnTo>
                    <a:pt x="297905" y="1110644"/>
                  </a:lnTo>
                  <a:lnTo>
                    <a:pt x="338086" y="1134758"/>
                  </a:lnTo>
                  <a:lnTo>
                    <a:pt x="380232" y="1157166"/>
                  </a:lnTo>
                  <a:lnTo>
                    <a:pt x="424241" y="1177793"/>
                  </a:lnTo>
                  <a:lnTo>
                    <a:pt x="470008" y="1196565"/>
                  </a:lnTo>
                  <a:lnTo>
                    <a:pt x="517429" y="1213407"/>
                  </a:lnTo>
                  <a:lnTo>
                    <a:pt x="566401" y="1228244"/>
                  </a:lnTo>
                  <a:lnTo>
                    <a:pt x="616819" y="1241003"/>
                  </a:lnTo>
                  <a:lnTo>
                    <a:pt x="668579" y="1251609"/>
                  </a:lnTo>
                  <a:lnTo>
                    <a:pt x="721578" y="1259988"/>
                  </a:lnTo>
                  <a:lnTo>
                    <a:pt x="775712" y="1266065"/>
                  </a:lnTo>
                  <a:lnTo>
                    <a:pt x="830876" y="1269765"/>
                  </a:lnTo>
                  <a:lnTo>
                    <a:pt x="886967" y="1271015"/>
                  </a:lnTo>
                  <a:lnTo>
                    <a:pt x="943059" y="1269765"/>
                  </a:lnTo>
                  <a:lnTo>
                    <a:pt x="998223" y="1266065"/>
                  </a:lnTo>
                  <a:lnTo>
                    <a:pt x="1052357" y="1259988"/>
                  </a:lnTo>
                  <a:lnTo>
                    <a:pt x="1105356" y="1251609"/>
                  </a:lnTo>
                  <a:lnTo>
                    <a:pt x="1157116" y="1241003"/>
                  </a:lnTo>
                  <a:lnTo>
                    <a:pt x="1207534" y="1228244"/>
                  </a:lnTo>
                  <a:lnTo>
                    <a:pt x="1256506" y="1213407"/>
                  </a:lnTo>
                  <a:lnTo>
                    <a:pt x="1303927" y="1196565"/>
                  </a:lnTo>
                  <a:lnTo>
                    <a:pt x="1349694" y="1177793"/>
                  </a:lnTo>
                  <a:lnTo>
                    <a:pt x="1393703" y="1157166"/>
                  </a:lnTo>
                  <a:lnTo>
                    <a:pt x="1435849" y="1134758"/>
                  </a:lnTo>
                  <a:lnTo>
                    <a:pt x="1476030" y="1110644"/>
                  </a:lnTo>
                  <a:lnTo>
                    <a:pt x="1514141" y="1084897"/>
                  </a:lnTo>
                  <a:lnTo>
                    <a:pt x="1550078" y="1057592"/>
                  </a:lnTo>
                  <a:lnTo>
                    <a:pt x="1583737" y="1028804"/>
                  </a:lnTo>
                  <a:lnTo>
                    <a:pt x="1615015" y="998607"/>
                  </a:lnTo>
                  <a:lnTo>
                    <a:pt x="1643807" y="967076"/>
                  </a:lnTo>
                  <a:lnTo>
                    <a:pt x="1670009" y="934284"/>
                  </a:lnTo>
                  <a:lnTo>
                    <a:pt x="1693518" y="900306"/>
                  </a:lnTo>
                  <a:lnTo>
                    <a:pt x="1714230" y="865217"/>
                  </a:lnTo>
                  <a:lnTo>
                    <a:pt x="1732040" y="829090"/>
                  </a:lnTo>
                  <a:lnTo>
                    <a:pt x="1746845" y="792002"/>
                  </a:lnTo>
                  <a:lnTo>
                    <a:pt x="1758541" y="754024"/>
                  </a:lnTo>
                  <a:lnTo>
                    <a:pt x="1767024" y="715233"/>
                  </a:lnTo>
                  <a:lnTo>
                    <a:pt x="1772190" y="675703"/>
                  </a:lnTo>
                  <a:lnTo>
                    <a:pt x="1773935" y="635507"/>
                  </a:lnTo>
                  <a:lnTo>
                    <a:pt x="1772190" y="595312"/>
                  </a:lnTo>
                  <a:lnTo>
                    <a:pt x="1767024" y="555782"/>
                  </a:lnTo>
                  <a:lnTo>
                    <a:pt x="1758541" y="516991"/>
                  </a:lnTo>
                  <a:lnTo>
                    <a:pt x="1746845" y="479013"/>
                  </a:lnTo>
                  <a:lnTo>
                    <a:pt x="1732040" y="441925"/>
                  </a:lnTo>
                  <a:lnTo>
                    <a:pt x="1714230" y="405798"/>
                  </a:lnTo>
                  <a:lnTo>
                    <a:pt x="1693518" y="370709"/>
                  </a:lnTo>
                  <a:lnTo>
                    <a:pt x="1670009" y="336731"/>
                  </a:lnTo>
                  <a:lnTo>
                    <a:pt x="1643807" y="303939"/>
                  </a:lnTo>
                  <a:lnTo>
                    <a:pt x="1615015" y="272408"/>
                  </a:lnTo>
                  <a:lnTo>
                    <a:pt x="1583737" y="242211"/>
                  </a:lnTo>
                  <a:lnTo>
                    <a:pt x="1550078" y="213423"/>
                  </a:lnTo>
                  <a:lnTo>
                    <a:pt x="1514141" y="186118"/>
                  </a:lnTo>
                  <a:lnTo>
                    <a:pt x="1476030" y="160371"/>
                  </a:lnTo>
                  <a:lnTo>
                    <a:pt x="1435849" y="136257"/>
                  </a:lnTo>
                  <a:lnTo>
                    <a:pt x="1393703" y="113849"/>
                  </a:lnTo>
                  <a:lnTo>
                    <a:pt x="1349694" y="93222"/>
                  </a:lnTo>
                  <a:lnTo>
                    <a:pt x="1303927" y="74450"/>
                  </a:lnTo>
                  <a:lnTo>
                    <a:pt x="1256506" y="57608"/>
                  </a:lnTo>
                  <a:lnTo>
                    <a:pt x="1207534" y="42771"/>
                  </a:lnTo>
                  <a:lnTo>
                    <a:pt x="1157116" y="30012"/>
                  </a:lnTo>
                  <a:lnTo>
                    <a:pt x="1105356" y="19406"/>
                  </a:lnTo>
                  <a:lnTo>
                    <a:pt x="1052357" y="11027"/>
                  </a:lnTo>
                  <a:lnTo>
                    <a:pt x="998223" y="4950"/>
                  </a:lnTo>
                  <a:lnTo>
                    <a:pt x="943059" y="1250"/>
                  </a:lnTo>
                  <a:lnTo>
                    <a:pt x="886967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495294" y="3755898"/>
              <a:ext cx="1774189" cy="1271270"/>
            </a:xfrm>
            <a:custGeom>
              <a:avLst/>
              <a:gdLst/>
              <a:ahLst/>
              <a:cxnLst/>
              <a:rect l="l" t="t" r="r" b="b"/>
              <a:pathLst>
                <a:path w="1774189" h="1271270">
                  <a:moveTo>
                    <a:pt x="0" y="635507"/>
                  </a:moveTo>
                  <a:lnTo>
                    <a:pt x="1745" y="595312"/>
                  </a:lnTo>
                  <a:lnTo>
                    <a:pt x="6911" y="555782"/>
                  </a:lnTo>
                  <a:lnTo>
                    <a:pt x="15394" y="516991"/>
                  </a:lnTo>
                  <a:lnTo>
                    <a:pt x="27090" y="479013"/>
                  </a:lnTo>
                  <a:lnTo>
                    <a:pt x="41895" y="441925"/>
                  </a:lnTo>
                  <a:lnTo>
                    <a:pt x="59705" y="405798"/>
                  </a:lnTo>
                  <a:lnTo>
                    <a:pt x="80417" y="370709"/>
                  </a:lnTo>
                  <a:lnTo>
                    <a:pt x="103926" y="336731"/>
                  </a:lnTo>
                  <a:lnTo>
                    <a:pt x="130128" y="303939"/>
                  </a:lnTo>
                  <a:lnTo>
                    <a:pt x="158920" y="272408"/>
                  </a:lnTo>
                  <a:lnTo>
                    <a:pt x="190198" y="242211"/>
                  </a:lnTo>
                  <a:lnTo>
                    <a:pt x="223857" y="213423"/>
                  </a:lnTo>
                  <a:lnTo>
                    <a:pt x="259794" y="186118"/>
                  </a:lnTo>
                  <a:lnTo>
                    <a:pt x="297905" y="160371"/>
                  </a:lnTo>
                  <a:lnTo>
                    <a:pt x="338086" y="136257"/>
                  </a:lnTo>
                  <a:lnTo>
                    <a:pt x="380232" y="113849"/>
                  </a:lnTo>
                  <a:lnTo>
                    <a:pt x="424241" y="93222"/>
                  </a:lnTo>
                  <a:lnTo>
                    <a:pt x="470008" y="74450"/>
                  </a:lnTo>
                  <a:lnTo>
                    <a:pt x="517429" y="57608"/>
                  </a:lnTo>
                  <a:lnTo>
                    <a:pt x="566401" y="42771"/>
                  </a:lnTo>
                  <a:lnTo>
                    <a:pt x="616819" y="30012"/>
                  </a:lnTo>
                  <a:lnTo>
                    <a:pt x="668579" y="19406"/>
                  </a:lnTo>
                  <a:lnTo>
                    <a:pt x="721578" y="11027"/>
                  </a:lnTo>
                  <a:lnTo>
                    <a:pt x="775712" y="4950"/>
                  </a:lnTo>
                  <a:lnTo>
                    <a:pt x="830876" y="1250"/>
                  </a:lnTo>
                  <a:lnTo>
                    <a:pt x="886967" y="0"/>
                  </a:lnTo>
                  <a:lnTo>
                    <a:pt x="943059" y="1250"/>
                  </a:lnTo>
                  <a:lnTo>
                    <a:pt x="998223" y="4950"/>
                  </a:lnTo>
                  <a:lnTo>
                    <a:pt x="1052357" y="11027"/>
                  </a:lnTo>
                  <a:lnTo>
                    <a:pt x="1105356" y="19406"/>
                  </a:lnTo>
                  <a:lnTo>
                    <a:pt x="1157116" y="30012"/>
                  </a:lnTo>
                  <a:lnTo>
                    <a:pt x="1207534" y="42771"/>
                  </a:lnTo>
                  <a:lnTo>
                    <a:pt x="1256506" y="57608"/>
                  </a:lnTo>
                  <a:lnTo>
                    <a:pt x="1303927" y="74450"/>
                  </a:lnTo>
                  <a:lnTo>
                    <a:pt x="1349694" y="93222"/>
                  </a:lnTo>
                  <a:lnTo>
                    <a:pt x="1393703" y="113849"/>
                  </a:lnTo>
                  <a:lnTo>
                    <a:pt x="1435849" y="136257"/>
                  </a:lnTo>
                  <a:lnTo>
                    <a:pt x="1476030" y="160371"/>
                  </a:lnTo>
                  <a:lnTo>
                    <a:pt x="1514141" y="186118"/>
                  </a:lnTo>
                  <a:lnTo>
                    <a:pt x="1550078" y="213423"/>
                  </a:lnTo>
                  <a:lnTo>
                    <a:pt x="1583737" y="242211"/>
                  </a:lnTo>
                  <a:lnTo>
                    <a:pt x="1615015" y="272408"/>
                  </a:lnTo>
                  <a:lnTo>
                    <a:pt x="1643807" y="303939"/>
                  </a:lnTo>
                  <a:lnTo>
                    <a:pt x="1670009" y="336731"/>
                  </a:lnTo>
                  <a:lnTo>
                    <a:pt x="1693518" y="370709"/>
                  </a:lnTo>
                  <a:lnTo>
                    <a:pt x="1714230" y="405798"/>
                  </a:lnTo>
                  <a:lnTo>
                    <a:pt x="1732040" y="441925"/>
                  </a:lnTo>
                  <a:lnTo>
                    <a:pt x="1746845" y="479013"/>
                  </a:lnTo>
                  <a:lnTo>
                    <a:pt x="1758541" y="516991"/>
                  </a:lnTo>
                  <a:lnTo>
                    <a:pt x="1767024" y="555782"/>
                  </a:lnTo>
                  <a:lnTo>
                    <a:pt x="1772190" y="595312"/>
                  </a:lnTo>
                  <a:lnTo>
                    <a:pt x="1773935" y="635507"/>
                  </a:lnTo>
                  <a:lnTo>
                    <a:pt x="1772190" y="675703"/>
                  </a:lnTo>
                  <a:lnTo>
                    <a:pt x="1767024" y="715233"/>
                  </a:lnTo>
                  <a:lnTo>
                    <a:pt x="1758541" y="754024"/>
                  </a:lnTo>
                  <a:lnTo>
                    <a:pt x="1746845" y="792002"/>
                  </a:lnTo>
                  <a:lnTo>
                    <a:pt x="1732040" y="829090"/>
                  </a:lnTo>
                  <a:lnTo>
                    <a:pt x="1714230" y="865217"/>
                  </a:lnTo>
                  <a:lnTo>
                    <a:pt x="1693518" y="900306"/>
                  </a:lnTo>
                  <a:lnTo>
                    <a:pt x="1670009" y="934284"/>
                  </a:lnTo>
                  <a:lnTo>
                    <a:pt x="1643807" y="967076"/>
                  </a:lnTo>
                  <a:lnTo>
                    <a:pt x="1615015" y="998607"/>
                  </a:lnTo>
                  <a:lnTo>
                    <a:pt x="1583737" y="1028804"/>
                  </a:lnTo>
                  <a:lnTo>
                    <a:pt x="1550078" y="1057592"/>
                  </a:lnTo>
                  <a:lnTo>
                    <a:pt x="1514141" y="1084897"/>
                  </a:lnTo>
                  <a:lnTo>
                    <a:pt x="1476030" y="1110644"/>
                  </a:lnTo>
                  <a:lnTo>
                    <a:pt x="1435849" y="1134758"/>
                  </a:lnTo>
                  <a:lnTo>
                    <a:pt x="1393703" y="1157166"/>
                  </a:lnTo>
                  <a:lnTo>
                    <a:pt x="1349694" y="1177793"/>
                  </a:lnTo>
                  <a:lnTo>
                    <a:pt x="1303927" y="1196565"/>
                  </a:lnTo>
                  <a:lnTo>
                    <a:pt x="1256506" y="1213407"/>
                  </a:lnTo>
                  <a:lnTo>
                    <a:pt x="1207534" y="1228244"/>
                  </a:lnTo>
                  <a:lnTo>
                    <a:pt x="1157116" y="1241003"/>
                  </a:lnTo>
                  <a:lnTo>
                    <a:pt x="1105356" y="1251609"/>
                  </a:lnTo>
                  <a:lnTo>
                    <a:pt x="1052357" y="1259988"/>
                  </a:lnTo>
                  <a:lnTo>
                    <a:pt x="998223" y="1266065"/>
                  </a:lnTo>
                  <a:lnTo>
                    <a:pt x="943059" y="1269765"/>
                  </a:lnTo>
                  <a:lnTo>
                    <a:pt x="886967" y="1271015"/>
                  </a:lnTo>
                  <a:lnTo>
                    <a:pt x="830876" y="1269765"/>
                  </a:lnTo>
                  <a:lnTo>
                    <a:pt x="775712" y="1266065"/>
                  </a:lnTo>
                  <a:lnTo>
                    <a:pt x="721578" y="1259988"/>
                  </a:lnTo>
                  <a:lnTo>
                    <a:pt x="668579" y="1251609"/>
                  </a:lnTo>
                  <a:lnTo>
                    <a:pt x="616819" y="1241003"/>
                  </a:lnTo>
                  <a:lnTo>
                    <a:pt x="566401" y="1228244"/>
                  </a:lnTo>
                  <a:lnTo>
                    <a:pt x="517429" y="1213407"/>
                  </a:lnTo>
                  <a:lnTo>
                    <a:pt x="470008" y="1196565"/>
                  </a:lnTo>
                  <a:lnTo>
                    <a:pt x="424241" y="1177793"/>
                  </a:lnTo>
                  <a:lnTo>
                    <a:pt x="380232" y="1157166"/>
                  </a:lnTo>
                  <a:lnTo>
                    <a:pt x="338086" y="1134758"/>
                  </a:lnTo>
                  <a:lnTo>
                    <a:pt x="297905" y="1110644"/>
                  </a:lnTo>
                  <a:lnTo>
                    <a:pt x="259794" y="1084897"/>
                  </a:lnTo>
                  <a:lnTo>
                    <a:pt x="223857" y="1057592"/>
                  </a:lnTo>
                  <a:lnTo>
                    <a:pt x="190198" y="1028804"/>
                  </a:lnTo>
                  <a:lnTo>
                    <a:pt x="158920" y="998607"/>
                  </a:lnTo>
                  <a:lnTo>
                    <a:pt x="130128" y="967076"/>
                  </a:lnTo>
                  <a:lnTo>
                    <a:pt x="103926" y="934284"/>
                  </a:lnTo>
                  <a:lnTo>
                    <a:pt x="80417" y="900306"/>
                  </a:lnTo>
                  <a:lnTo>
                    <a:pt x="59705" y="865217"/>
                  </a:lnTo>
                  <a:lnTo>
                    <a:pt x="41895" y="829090"/>
                  </a:lnTo>
                  <a:lnTo>
                    <a:pt x="27090" y="792002"/>
                  </a:lnTo>
                  <a:lnTo>
                    <a:pt x="15394" y="754024"/>
                  </a:lnTo>
                  <a:lnTo>
                    <a:pt x="6911" y="715233"/>
                  </a:lnTo>
                  <a:lnTo>
                    <a:pt x="1745" y="675703"/>
                  </a:lnTo>
                  <a:lnTo>
                    <a:pt x="0" y="63550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764286" y="0"/>
                  </a:moveTo>
                  <a:lnTo>
                    <a:pt x="715946" y="1455"/>
                  </a:lnTo>
                  <a:lnTo>
                    <a:pt x="668406" y="5764"/>
                  </a:lnTo>
                  <a:lnTo>
                    <a:pt x="621756" y="12839"/>
                  </a:lnTo>
                  <a:lnTo>
                    <a:pt x="576084" y="22594"/>
                  </a:lnTo>
                  <a:lnTo>
                    <a:pt x="531480" y="34942"/>
                  </a:lnTo>
                  <a:lnTo>
                    <a:pt x="488033" y="49797"/>
                  </a:lnTo>
                  <a:lnTo>
                    <a:pt x="445834" y="67072"/>
                  </a:lnTo>
                  <a:lnTo>
                    <a:pt x="404971" y="86681"/>
                  </a:lnTo>
                  <a:lnTo>
                    <a:pt x="365534" y="108536"/>
                  </a:lnTo>
                  <a:lnTo>
                    <a:pt x="327613" y="132552"/>
                  </a:lnTo>
                  <a:lnTo>
                    <a:pt x="291297" y="158641"/>
                  </a:lnTo>
                  <a:lnTo>
                    <a:pt x="256675" y="186717"/>
                  </a:lnTo>
                  <a:lnTo>
                    <a:pt x="223837" y="216693"/>
                  </a:lnTo>
                  <a:lnTo>
                    <a:pt x="192873" y="248483"/>
                  </a:lnTo>
                  <a:lnTo>
                    <a:pt x="163871" y="282000"/>
                  </a:lnTo>
                  <a:lnTo>
                    <a:pt x="136922" y="317158"/>
                  </a:lnTo>
                  <a:lnTo>
                    <a:pt x="112115" y="353869"/>
                  </a:lnTo>
                  <a:lnTo>
                    <a:pt x="89539" y="392048"/>
                  </a:lnTo>
                  <a:lnTo>
                    <a:pt x="69284" y="431607"/>
                  </a:lnTo>
                  <a:lnTo>
                    <a:pt x="51439" y="472460"/>
                  </a:lnTo>
                  <a:lnTo>
                    <a:pt x="36094" y="514521"/>
                  </a:lnTo>
                  <a:lnTo>
                    <a:pt x="23339" y="557702"/>
                  </a:lnTo>
                  <a:lnTo>
                    <a:pt x="13262" y="601917"/>
                  </a:lnTo>
                  <a:lnTo>
                    <a:pt x="5954" y="647080"/>
                  </a:lnTo>
                  <a:lnTo>
                    <a:pt x="1503" y="693104"/>
                  </a:lnTo>
                  <a:lnTo>
                    <a:pt x="0" y="739901"/>
                  </a:lnTo>
                  <a:lnTo>
                    <a:pt x="1503" y="786699"/>
                  </a:lnTo>
                  <a:lnTo>
                    <a:pt x="5954" y="832723"/>
                  </a:lnTo>
                  <a:lnTo>
                    <a:pt x="13262" y="877886"/>
                  </a:lnTo>
                  <a:lnTo>
                    <a:pt x="23339" y="922101"/>
                  </a:lnTo>
                  <a:lnTo>
                    <a:pt x="36094" y="965282"/>
                  </a:lnTo>
                  <a:lnTo>
                    <a:pt x="51439" y="1007343"/>
                  </a:lnTo>
                  <a:lnTo>
                    <a:pt x="69284" y="1048196"/>
                  </a:lnTo>
                  <a:lnTo>
                    <a:pt x="89539" y="1087755"/>
                  </a:lnTo>
                  <a:lnTo>
                    <a:pt x="112115" y="1125934"/>
                  </a:lnTo>
                  <a:lnTo>
                    <a:pt x="136922" y="1162645"/>
                  </a:lnTo>
                  <a:lnTo>
                    <a:pt x="163871" y="1197803"/>
                  </a:lnTo>
                  <a:lnTo>
                    <a:pt x="192873" y="1231320"/>
                  </a:lnTo>
                  <a:lnTo>
                    <a:pt x="223837" y="1263110"/>
                  </a:lnTo>
                  <a:lnTo>
                    <a:pt x="256675" y="1293086"/>
                  </a:lnTo>
                  <a:lnTo>
                    <a:pt x="291297" y="1321162"/>
                  </a:lnTo>
                  <a:lnTo>
                    <a:pt x="327613" y="1347251"/>
                  </a:lnTo>
                  <a:lnTo>
                    <a:pt x="365534" y="1371267"/>
                  </a:lnTo>
                  <a:lnTo>
                    <a:pt x="404971" y="1393122"/>
                  </a:lnTo>
                  <a:lnTo>
                    <a:pt x="445834" y="1412731"/>
                  </a:lnTo>
                  <a:lnTo>
                    <a:pt x="488033" y="1430006"/>
                  </a:lnTo>
                  <a:lnTo>
                    <a:pt x="531480" y="1444861"/>
                  </a:lnTo>
                  <a:lnTo>
                    <a:pt x="576084" y="1457209"/>
                  </a:lnTo>
                  <a:lnTo>
                    <a:pt x="621756" y="1466964"/>
                  </a:lnTo>
                  <a:lnTo>
                    <a:pt x="668406" y="1474039"/>
                  </a:lnTo>
                  <a:lnTo>
                    <a:pt x="715946" y="1478348"/>
                  </a:lnTo>
                  <a:lnTo>
                    <a:pt x="764286" y="1479804"/>
                  </a:lnTo>
                  <a:lnTo>
                    <a:pt x="812625" y="1478348"/>
                  </a:lnTo>
                  <a:lnTo>
                    <a:pt x="860165" y="1474039"/>
                  </a:lnTo>
                  <a:lnTo>
                    <a:pt x="906815" y="1466964"/>
                  </a:lnTo>
                  <a:lnTo>
                    <a:pt x="952487" y="1457209"/>
                  </a:lnTo>
                  <a:lnTo>
                    <a:pt x="997091" y="1444861"/>
                  </a:lnTo>
                  <a:lnTo>
                    <a:pt x="1040538" y="1430006"/>
                  </a:lnTo>
                  <a:lnTo>
                    <a:pt x="1082737" y="1412731"/>
                  </a:lnTo>
                  <a:lnTo>
                    <a:pt x="1123600" y="1393122"/>
                  </a:lnTo>
                  <a:lnTo>
                    <a:pt x="1163037" y="1371267"/>
                  </a:lnTo>
                  <a:lnTo>
                    <a:pt x="1200958" y="1347251"/>
                  </a:lnTo>
                  <a:lnTo>
                    <a:pt x="1237274" y="1321162"/>
                  </a:lnTo>
                  <a:lnTo>
                    <a:pt x="1271896" y="1293086"/>
                  </a:lnTo>
                  <a:lnTo>
                    <a:pt x="1304734" y="1263110"/>
                  </a:lnTo>
                  <a:lnTo>
                    <a:pt x="1335698" y="1231320"/>
                  </a:lnTo>
                  <a:lnTo>
                    <a:pt x="1364700" y="1197803"/>
                  </a:lnTo>
                  <a:lnTo>
                    <a:pt x="1391649" y="1162645"/>
                  </a:lnTo>
                  <a:lnTo>
                    <a:pt x="1416456" y="1125934"/>
                  </a:lnTo>
                  <a:lnTo>
                    <a:pt x="1439032" y="1087755"/>
                  </a:lnTo>
                  <a:lnTo>
                    <a:pt x="1459287" y="1048196"/>
                  </a:lnTo>
                  <a:lnTo>
                    <a:pt x="1477132" y="1007343"/>
                  </a:lnTo>
                  <a:lnTo>
                    <a:pt x="1492477" y="965282"/>
                  </a:lnTo>
                  <a:lnTo>
                    <a:pt x="1505232" y="922101"/>
                  </a:lnTo>
                  <a:lnTo>
                    <a:pt x="1515309" y="877886"/>
                  </a:lnTo>
                  <a:lnTo>
                    <a:pt x="1522617" y="832723"/>
                  </a:lnTo>
                  <a:lnTo>
                    <a:pt x="1527068" y="786699"/>
                  </a:lnTo>
                  <a:lnTo>
                    <a:pt x="1528571" y="739901"/>
                  </a:lnTo>
                  <a:lnTo>
                    <a:pt x="1527068" y="693104"/>
                  </a:lnTo>
                  <a:lnTo>
                    <a:pt x="1522617" y="647080"/>
                  </a:lnTo>
                  <a:lnTo>
                    <a:pt x="1515309" y="601917"/>
                  </a:lnTo>
                  <a:lnTo>
                    <a:pt x="1505232" y="557702"/>
                  </a:lnTo>
                  <a:lnTo>
                    <a:pt x="1492477" y="514521"/>
                  </a:lnTo>
                  <a:lnTo>
                    <a:pt x="1477132" y="472460"/>
                  </a:lnTo>
                  <a:lnTo>
                    <a:pt x="1459287" y="431607"/>
                  </a:lnTo>
                  <a:lnTo>
                    <a:pt x="1439032" y="392048"/>
                  </a:lnTo>
                  <a:lnTo>
                    <a:pt x="1416456" y="353869"/>
                  </a:lnTo>
                  <a:lnTo>
                    <a:pt x="1391649" y="317158"/>
                  </a:lnTo>
                  <a:lnTo>
                    <a:pt x="1364700" y="282000"/>
                  </a:lnTo>
                  <a:lnTo>
                    <a:pt x="1335698" y="248483"/>
                  </a:lnTo>
                  <a:lnTo>
                    <a:pt x="1304734" y="216693"/>
                  </a:lnTo>
                  <a:lnTo>
                    <a:pt x="1271896" y="186717"/>
                  </a:lnTo>
                  <a:lnTo>
                    <a:pt x="1237274" y="158641"/>
                  </a:lnTo>
                  <a:lnTo>
                    <a:pt x="1200958" y="132552"/>
                  </a:lnTo>
                  <a:lnTo>
                    <a:pt x="1163037" y="108536"/>
                  </a:lnTo>
                  <a:lnTo>
                    <a:pt x="1123600" y="86681"/>
                  </a:lnTo>
                  <a:lnTo>
                    <a:pt x="1082737" y="67072"/>
                  </a:lnTo>
                  <a:lnTo>
                    <a:pt x="1040538" y="49797"/>
                  </a:lnTo>
                  <a:lnTo>
                    <a:pt x="997091" y="34942"/>
                  </a:lnTo>
                  <a:lnTo>
                    <a:pt x="952487" y="22594"/>
                  </a:lnTo>
                  <a:lnTo>
                    <a:pt x="906815" y="12839"/>
                  </a:lnTo>
                  <a:lnTo>
                    <a:pt x="860165" y="5764"/>
                  </a:lnTo>
                  <a:lnTo>
                    <a:pt x="812625" y="1455"/>
                  </a:lnTo>
                  <a:lnTo>
                    <a:pt x="764286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740658" y="4193286"/>
              <a:ext cx="1529080" cy="1480185"/>
            </a:xfrm>
            <a:custGeom>
              <a:avLst/>
              <a:gdLst/>
              <a:ahLst/>
              <a:cxnLst/>
              <a:rect l="l" t="t" r="r" b="b"/>
              <a:pathLst>
                <a:path w="1529079" h="1480185">
                  <a:moveTo>
                    <a:pt x="0" y="739901"/>
                  </a:moveTo>
                  <a:lnTo>
                    <a:pt x="1503" y="693104"/>
                  </a:lnTo>
                  <a:lnTo>
                    <a:pt x="5954" y="647080"/>
                  </a:lnTo>
                  <a:lnTo>
                    <a:pt x="13262" y="601917"/>
                  </a:lnTo>
                  <a:lnTo>
                    <a:pt x="23339" y="557702"/>
                  </a:lnTo>
                  <a:lnTo>
                    <a:pt x="36094" y="514521"/>
                  </a:lnTo>
                  <a:lnTo>
                    <a:pt x="51439" y="472460"/>
                  </a:lnTo>
                  <a:lnTo>
                    <a:pt x="69284" y="431607"/>
                  </a:lnTo>
                  <a:lnTo>
                    <a:pt x="89539" y="392048"/>
                  </a:lnTo>
                  <a:lnTo>
                    <a:pt x="112115" y="353869"/>
                  </a:lnTo>
                  <a:lnTo>
                    <a:pt x="136922" y="317158"/>
                  </a:lnTo>
                  <a:lnTo>
                    <a:pt x="163871" y="282000"/>
                  </a:lnTo>
                  <a:lnTo>
                    <a:pt x="192873" y="248483"/>
                  </a:lnTo>
                  <a:lnTo>
                    <a:pt x="223837" y="216693"/>
                  </a:lnTo>
                  <a:lnTo>
                    <a:pt x="256675" y="186717"/>
                  </a:lnTo>
                  <a:lnTo>
                    <a:pt x="291297" y="158641"/>
                  </a:lnTo>
                  <a:lnTo>
                    <a:pt x="327613" y="132552"/>
                  </a:lnTo>
                  <a:lnTo>
                    <a:pt x="365534" y="108536"/>
                  </a:lnTo>
                  <a:lnTo>
                    <a:pt x="404971" y="86681"/>
                  </a:lnTo>
                  <a:lnTo>
                    <a:pt x="445834" y="67072"/>
                  </a:lnTo>
                  <a:lnTo>
                    <a:pt x="488033" y="49797"/>
                  </a:lnTo>
                  <a:lnTo>
                    <a:pt x="531480" y="34942"/>
                  </a:lnTo>
                  <a:lnTo>
                    <a:pt x="576084" y="22594"/>
                  </a:lnTo>
                  <a:lnTo>
                    <a:pt x="621756" y="12839"/>
                  </a:lnTo>
                  <a:lnTo>
                    <a:pt x="668406" y="5764"/>
                  </a:lnTo>
                  <a:lnTo>
                    <a:pt x="715946" y="1455"/>
                  </a:lnTo>
                  <a:lnTo>
                    <a:pt x="764286" y="0"/>
                  </a:lnTo>
                  <a:lnTo>
                    <a:pt x="812625" y="1455"/>
                  </a:lnTo>
                  <a:lnTo>
                    <a:pt x="860165" y="5764"/>
                  </a:lnTo>
                  <a:lnTo>
                    <a:pt x="906815" y="12839"/>
                  </a:lnTo>
                  <a:lnTo>
                    <a:pt x="952487" y="22594"/>
                  </a:lnTo>
                  <a:lnTo>
                    <a:pt x="997091" y="34942"/>
                  </a:lnTo>
                  <a:lnTo>
                    <a:pt x="1040538" y="49797"/>
                  </a:lnTo>
                  <a:lnTo>
                    <a:pt x="1082737" y="67072"/>
                  </a:lnTo>
                  <a:lnTo>
                    <a:pt x="1123600" y="86681"/>
                  </a:lnTo>
                  <a:lnTo>
                    <a:pt x="1163037" y="108536"/>
                  </a:lnTo>
                  <a:lnTo>
                    <a:pt x="1200958" y="132552"/>
                  </a:lnTo>
                  <a:lnTo>
                    <a:pt x="1237274" y="158641"/>
                  </a:lnTo>
                  <a:lnTo>
                    <a:pt x="1271896" y="186717"/>
                  </a:lnTo>
                  <a:lnTo>
                    <a:pt x="1304734" y="216693"/>
                  </a:lnTo>
                  <a:lnTo>
                    <a:pt x="1335698" y="248483"/>
                  </a:lnTo>
                  <a:lnTo>
                    <a:pt x="1364700" y="282000"/>
                  </a:lnTo>
                  <a:lnTo>
                    <a:pt x="1391649" y="317158"/>
                  </a:lnTo>
                  <a:lnTo>
                    <a:pt x="1416456" y="353869"/>
                  </a:lnTo>
                  <a:lnTo>
                    <a:pt x="1439032" y="392048"/>
                  </a:lnTo>
                  <a:lnTo>
                    <a:pt x="1459287" y="431607"/>
                  </a:lnTo>
                  <a:lnTo>
                    <a:pt x="1477132" y="472460"/>
                  </a:lnTo>
                  <a:lnTo>
                    <a:pt x="1492477" y="514521"/>
                  </a:lnTo>
                  <a:lnTo>
                    <a:pt x="1505232" y="557702"/>
                  </a:lnTo>
                  <a:lnTo>
                    <a:pt x="1515309" y="601917"/>
                  </a:lnTo>
                  <a:lnTo>
                    <a:pt x="1522617" y="647080"/>
                  </a:lnTo>
                  <a:lnTo>
                    <a:pt x="1527068" y="693104"/>
                  </a:lnTo>
                  <a:lnTo>
                    <a:pt x="1528571" y="739901"/>
                  </a:lnTo>
                  <a:lnTo>
                    <a:pt x="1527068" y="786699"/>
                  </a:lnTo>
                  <a:lnTo>
                    <a:pt x="1522617" y="832723"/>
                  </a:lnTo>
                  <a:lnTo>
                    <a:pt x="1515309" y="877886"/>
                  </a:lnTo>
                  <a:lnTo>
                    <a:pt x="1505232" y="922101"/>
                  </a:lnTo>
                  <a:lnTo>
                    <a:pt x="1492477" y="965282"/>
                  </a:lnTo>
                  <a:lnTo>
                    <a:pt x="1477132" y="1007343"/>
                  </a:lnTo>
                  <a:lnTo>
                    <a:pt x="1459287" y="1048196"/>
                  </a:lnTo>
                  <a:lnTo>
                    <a:pt x="1439032" y="1087755"/>
                  </a:lnTo>
                  <a:lnTo>
                    <a:pt x="1416456" y="1125934"/>
                  </a:lnTo>
                  <a:lnTo>
                    <a:pt x="1391649" y="1162645"/>
                  </a:lnTo>
                  <a:lnTo>
                    <a:pt x="1364700" y="1197803"/>
                  </a:lnTo>
                  <a:lnTo>
                    <a:pt x="1335698" y="1231320"/>
                  </a:lnTo>
                  <a:lnTo>
                    <a:pt x="1304734" y="1263110"/>
                  </a:lnTo>
                  <a:lnTo>
                    <a:pt x="1271896" y="1293086"/>
                  </a:lnTo>
                  <a:lnTo>
                    <a:pt x="1237274" y="1321162"/>
                  </a:lnTo>
                  <a:lnTo>
                    <a:pt x="1200958" y="1347251"/>
                  </a:lnTo>
                  <a:lnTo>
                    <a:pt x="1163037" y="1371267"/>
                  </a:lnTo>
                  <a:lnTo>
                    <a:pt x="1123600" y="1393122"/>
                  </a:lnTo>
                  <a:lnTo>
                    <a:pt x="1082737" y="1412731"/>
                  </a:lnTo>
                  <a:lnTo>
                    <a:pt x="1040538" y="1430006"/>
                  </a:lnTo>
                  <a:lnTo>
                    <a:pt x="997091" y="1444861"/>
                  </a:lnTo>
                  <a:lnTo>
                    <a:pt x="952487" y="1457209"/>
                  </a:lnTo>
                  <a:lnTo>
                    <a:pt x="906815" y="1466964"/>
                  </a:lnTo>
                  <a:lnTo>
                    <a:pt x="860165" y="1474039"/>
                  </a:lnTo>
                  <a:lnTo>
                    <a:pt x="812625" y="1478348"/>
                  </a:lnTo>
                  <a:lnTo>
                    <a:pt x="764286" y="1479804"/>
                  </a:lnTo>
                  <a:lnTo>
                    <a:pt x="715946" y="1478348"/>
                  </a:lnTo>
                  <a:lnTo>
                    <a:pt x="668406" y="1474039"/>
                  </a:lnTo>
                  <a:lnTo>
                    <a:pt x="621756" y="1466964"/>
                  </a:lnTo>
                  <a:lnTo>
                    <a:pt x="576084" y="1457209"/>
                  </a:lnTo>
                  <a:lnTo>
                    <a:pt x="531480" y="1444861"/>
                  </a:lnTo>
                  <a:lnTo>
                    <a:pt x="488033" y="1430006"/>
                  </a:lnTo>
                  <a:lnTo>
                    <a:pt x="445834" y="1412731"/>
                  </a:lnTo>
                  <a:lnTo>
                    <a:pt x="404971" y="1393122"/>
                  </a:lnTo>
                  <a:lnTo>
                    <a:pt x="365534" y="1371267"/>
                  </a:lnTo>
                  <a:lnTo>
                    <a:pt x="327613" y="1347251"/>
                  </a:lnTo>
                  <a:lnTo>
                    <a:pt x="291297" y="1321162"/>
                  </a:lnTo>
                  <a:lnTo>
                    <a:pt x="256675" y="1293086"/>
                  </a:lnTo>
                  <a:lnTo>
                    <a:pt x="223837" y="1263110"/>
                  </a:lnTo>
                  <a:lnTo>
                    <a:pt x="192873" y="1231320"/>
                  </a:lnTo>
                  <a:lnTo>
                    <a:pt x="163871" y="1197803"/>
                  </a:lnTo>
                  <a:lnTo>
                    <a:pt x="136922" y="1162645"/>
                  </a:lnTo>
                  <a:lnTo>
                    <a:pt x="112115" y="1125934"/>
                  </a:lnTo>
                  <a:lnTo>
                    <a:pt x="89539" y="1087755"/>
                  </a:lnTo>
                  <a:lnTo>
                    <a:pt x="69284" y="1048196"/>
                  </a:lnTo>
                  <a:lnTo>
                    <a:pt x="51439" y="1007343"/>
                  </a:lnTo>
                  <a:lnTo>
                    <a:pt x="36094" y="965282"/>
                  </a:lnTo>
                  <a:lnTo>
                    <a:pt x="23339" y="922101"/>
                  </a:lnTo>
                  <a:lnTo>
                    <a:pt x="13262" y="877886"/>
                  </a:lnTo>
                  <a:lnTo>
                    <a:pt x="5954" y="832723"/>
                  </a:lnTo>
                  <a:lnTo>
                    <a:pt x="1503" y="786699"/>
                  </a:lnTo>
                  <a:lnTo>
                    <a:pt x="0" y="7399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7569" y="4693158"/>
              <a:ext cx="1482852" cy="135026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17569" y="4693158"/>
              <a:ext cx="1483360" cy="1350645"/>
            </a:xfrm>
            <a:custGeom>
              <a:avLst/>
              <a:gdLst/>
              <a:ahLst/>
              <a:cxnLst/>
              <a:rect l="l" t="t" r="r" b="b"/>
              <a:pathLst>
                <a:path w="1483360" h="1350645">
                  <a:moveTo>
                    <a:pt x="0" y="675132"/>
                  </a:moveTo>
                  <a:lnTo>
                    <a:pt x="1710" y="628907"/>
                  </a:lnTo>
                  <a:lnTo>
                    <a:pt x="6768" y="583519"/>
                  </a:lnTo>
                  <a:lnTo>
                    <a:pt x="15064" y="539067"/>
                  </a:lnTo>
                  <a:lnTo>
                    <a:pt x="26486" y="495652"/>
                  </a:lnTo>
                  <a:lnTo>
                    <a:pt x="40924" y="453375"/>
                  </a:lnTo>
                  <a:lnTo>
                    <a:pt x="58269" y="412337"/>
                  </a:lnTo>
                  <a:lnTo>
                    <a:pt x="78408" y="372637"/>
                  </a:lnTo>
                  <a:lnTo>
                    <a:pt x="101233" y="334376"/>
                  </a:lnTo>
                  <a:lnTo>
                    <a:pt x="126631" y="297656"/>
                  </a:lnTo>
                  <a:lnTo>
                    <a:pt x="154494" y="262576"/>
                  </a:lnTo>
                  <a:lnTo>
                    <a:pt x="184710" y="229236"/>
                  </a:lnTo>
                  <a:lnTo>
                    <a:pt x="217170" y="197739"/>
                  </a:lnTo>
                  <a:lnTo>
                    <a:pt x="251761" y="168183"/>
                  </a:lnTo>
                  <a:lnTo>
                    <a:pt x="288375" y="140670"/>
                  </a:lnTo>
                  <a:lnTo>
                    <a:pt x="326900" y="115300"/>
                  </a:lnTo>
                  <a:lnTo>
                    <a:pt x="367227" y="92173"/>
                  </a:lnTo>
                  <a:lnTo>
                    <a:pt x="409244" y="71391"/>
                  </a:lnTo>
                  <a:lnTo>
                    <a:pt x="452842" y="53054"/>
                  </a:lnTo>
                  <a:lnTo>
                    <a:pt x="497909" y="37262"/>
                  </a:lnTo>
                  <a:lnTo>
                    <a:pt x="544336" y="24115"/>
                  </a:lnTo>
                  <a:lnTo>
                    <a:pt x="592011" y="13716"/>
                  </a:lnTo>
                  <a:lnTo>
                    <a:pt x="640825" y="6163"/>
                  </a:lnTo>
                  <a:lnTo>
                    <a:pt x="690666" y="1557"/>
                  </a:lnTo>
                  <a:lnTo>
                    <a:pt x="741426" y="0"/>
                  </a:lnTo>
                  <a:lnTo>
                    <a:pt x="792185" y="1557"/>
                  </a:lnTo>
                  <a:lnTo>
                    <a:pt x="842026" y="6163"/>
                  </a:lnTo>
                  <a:lnTo>
                    <a:pt x="890840" y="13716"/>
                  </a:lnTo>
                  <a:lnTo>
                    <a:pt x="938515" y="24115"/>
                  </a:lnTo>
                  <a:lnTo>
                    <a:pt x="984942" y="37262"/>
                  </a:lnTo>
                  <a:lnTo>
                    <a:pt x="1030009" y="53054"/>
                  </a:lnTo>
                  <a:lnTo>
                    <a:pt x="1073607" y="71391"/>
                  </a:lnTo>
                  <a:lnTo>
                    <a:pt x="1115624" y="92173"/>
                  </a:lnTo>
                  <a:lnTo>
                    <a:pt x="1155951" y="115300"/>
                  </a:lnTo>
                  <a:lnTo>
                    <a:pt x="1194476" y="140670"/>
                  </a:lnTo>
                  <a:lnTo>
                    <a:pt x="1231090" y="168183"/>
                  </a:lnTo>
                  <a:lnTo>
                    <a:pt x="1265682" y="197739"/>
                  </a:lnTo>
                  <a:lnTo>
                    <a:pt x="1298141" y="229236"/>
                  </a:lnTo>
                  <a:lnTo>
                    <a:pt x="1328357" y="262576"/>
                  </a:lnTo>
                  <a:lnTo>
                    <a:pt x="1356220" y="297656"/>
                  </a:lnTo>
                  <a:lnTo>
                    <a:pt x="1381618" y="334376"/>
                  </a:lnTo>
                  <a:lnTo>
                    <a:pt x="1404443" y="372637"/>
                  </a:lnTo>
                  <a:lnTo>
                    <a:pt x="1424582" y="412337"/>
                  </a:lnTo>
                  <a:lnTo>
                    <a:pt x="1441927" y="453375"/>
                  </a:lnTo>
                  <a:lnTo>
                    <a:pt x="1456365" y="495652"/>
                  </a:lnTo>
                  <a:lnTo>
                    <a:pt x="1467787" y="539067"/>
                  </a:lnTo>
                  <a:lnTo>
                    <a:pt x="1476083" y="583519"/>
                  </a:lnTo>
                  <a:lnTo>
                    <a:pt x="1481141" y="628907"/>
                  </a:lnTo>
                  <a:lnTo>
                    <a:pt x="1482852" y="675132"/>
                  </a:lnTo>
                  <a:lnTo>
                    <a:pt x="1481141" y="721356"/>
                  </a:lnTo>
                  <a:lnTo>
                    <a:pt x="1476083" y="766744"/>
                  </a:lnTo>
                  <a:lnTo>
                    <a:pt x="1467787" y="811196"/>
                  </a:lnTo>
                  <a:lnTo>
                    <a:pt x="1456365" y="854611"/>
                  </a:lnTo>
                  <a:lnTo>
                    <a:pt x="1441927" y="896888"/>
                  </a:lnTo>
                  <a:lnTo>
                    <a:pt x="1424582" y="937926"/>
                  </a:lnTo>
                  <a:lnTo>
                    <a:pt x="1404443" y="977626"/>
                  </a:lnTo>
                  <a:lnTo>
                    <a:pt x="1381618" y="1015887"/>
                  </a:lnTo>
                  <a:lnTo>
                    <a:pt x="1356220" y="1052607"/>
                  </a:lnTo>
                  <a:lnTo>
                    <a:pt x="1328357" y="1087687"/>
                  </a:lnTo>
                  <a:lnTo>
                    <a:pt x="1298141" y="1121027"/>
                  </a:lnTo>
                  <a:lnTo>
                    <a:pt x="1265681" y="1152525"/>
                  </a:lnTo>
                  <a:lnTo>
                    <a:pt x="1231090" y="1182080"/>
                  </a:lnTo>
                  <a:lnTo>
                    <a:pt x="1194476" y="1209593"/>
                  </a:lnTo>
                  <a:lnTo>
                    <a:pt x="1155951" y="1234963"/>
                  </a:lnTo>
                  <a:lnTo>
                    <a:pt x="1115624" y="1258090"/>
                  </a:lnTo>
                  <a:lnTo>
                    <a:pt x="1073607" y="1278872"/>
                  </a:lnTo>
                  <a:lnTo>
                    <a:pt x="1030009" y="1297209"/>
                  </a:lnTo>
                  <a:lnTo>
                    <a:pt x="984942" y="1313001"/>
                  </a:lnTo>
                  <a:lnTo>
                    <a:pt x="938515" y="1326148"/>
                  </a:lnTo>
                  <a:lnTo>
                    <a:pt x="890840" y="1336548"/>
                  </a:lnTo>
                  <a:lnTo>
                    <a:pt x="842026" y="1344100"/>
                  </a:lnTo>
                  <a:lnTo>
                    <a:pt x="792185" y="1348706"/>
                  </a:lnTo>
                  <a:lnTo>
                    <a:pt x="741426" y="1350264"/>
                  </a:lnTo>
                  <a:lnTo>
                    <a:pt x="690666" y="1348706"/>
                  </a:lnTo>
                  <a:lnTo>
                    <a:pt x="640825" y="1344100"/>
                  </a:lnTo>
                  <a:lnTo>
                    <a:pt x="592011" y="1336548"/>
                  </a:lnTo>
                  <a:lnTo>
                    <a:pt x="544336" y="1326148"/>
                  </a:lnTo>
                  <a:lnTo>
                    <a:pt x="497909" y="1313001"/>
                  </a:lnTo>
                  <a:lnTo>
                    <a:pt x="452842" y="1297209"/>
                  </a:lnTo>
                  <a:lnTo>
                    <a:pt x="409244" y="1278872"/>
                  </a:lnTo>
                  <a:lnTo>
                    <a:pt x="367227" y="1258090"/>
                  </a:lnTo>
                  <a:lnTo>
                    <a:pt x="326900" y="1234963"/>
                  </a:lnTo>
                  <a:lnTo>
                    <a:pt x="288375" y="1209593"/>
                  </a:lnTo>
                  <a:lnTo>
                    <a:pt x="251761" y="1182080"/>
                  </a:lnTo>
                  <a:lnTo>
                    <a:pt x="217169" y="1152525"/>
                  </a:lnTo>
                  <a:lnTo>
                    <a:pt x="184710" y="1121027"/>
                  </a:lnTo>
                  <a:lnTo>
                    <a:pt x="154494" y="1087687"/>
                  </a:lnTo>
                  <a:lnTo>
                    <a:pt x="126631" y="1052607"/>
                  </a:lnTo>
                  <a:lnTo>
                    <a:pt x="101233" y="1015887"/>
                  </a:lnTo>
                  <a:lnTo>
                    <a:pt x="78408" y="977626"/>
                  </a:lnTo>
                  <a:lnTo>
                    <a:pt x="58269" y="937926"/>
                  </a:lnTo>
                  <a:lnTo>
                    <a:pt x="40924" y="896888"/>
                  </a:lnTo>
                  <a:lnTo>
                    <a:pt x="26486" y="854611"/>
                  </a:lnTo>
                  <a:lnTo>
                    <a:pt x="15064" y="811196"/>
                  </a:lnTo>
                  <a:lnTo>
                    <a:pt x="6768" y="766744"/>
                  </a:lnTo>
                  <a:lnTo>
                    <a:pt x="1710" y="721356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4441" y="4693158"/>
              <a:ext cx="1658111" cy="1350263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2774441" y="4693158"/>
              <a:ext cx="1658620" cy="1350645"/>
            </a:xfrm>
            <a:custGeom>
              <a:avLst/>
              <a:gdLst/>
              <a:ahLst/>
              <a:cxnLst/>
              <a:rect l="l" t="t" r="r" b="b"/>
              <a:pathLst>
                <a:path w="1658620" h="1350645">
                  <a:moveTo>
                    <a:pt x="0" y="675132"/>
                  </a:moveTo>
                  <a:lnTo>
                    <a:pt x="1631" y="632434"/>
                  </a:lnTo>
                  <a:lnTo>
                    <a:pt x="6460" y="590443"/>
                  </a:lnTo>
                  <a:lnTo>
                    <a:pt x="14389" y="549237"/>
                  </a:lnTo>
                  <a:lnTo>
                    <a:pt x="25322" y="508894"/>
                  </a:lnTo>
                  <a:lnTo>
                    <a:pt x="39161" y="469495"/>
                  </a:lnTo>
                  <a:lnTo>
                    <a:pt x="55809" y="431117"/>
                  </a:lnTo>
                  <a:lnTo>
                    <a:pt x="75169" y="393841"/>
                  </a:lnTo>
                  <a:lnTo>
                    <a:pt x="97144" y="357745"/>
                  </a:lnTo>
                  <a:lnTo>
                    <a:pt x="121637" y="322909"/>
                  </a:lnTo>
                  <a:lnTo>
                    <a:pt x="148550" y="289411"/>
                  </a:lnTo>
                  <a:lnTo>
                    <a:pt x="177786" y="257331"/>
                  </a:lnTo>
                  <a:lnTo>
                    <a:pt x="209248" y="226747"/>
                  </a:lnTo>
                  <a:lnTo>
                    <a:pt x="242839" y="197739"/>
                  </a:lnTo>
                  <a:lnTo>
                    <a:pt x="278462" y="170385"/>
                  </a:lnTo>
                  <a:lnTo>
                    <a:pt x="316020" y="144765"/>
                  </a:lnTo>
                  <a:lnTo>
                    <a:pt x="355415" y="120959"/>
                  </a:lnTo>
                  <a:lnTo>
                    <a:pt x="396551" y="99044"/>
                  </a:lnTo>
                  <a:lnTo>
                    <a:pt x="439330" y="79100"/>
                  </a:lnTo>
                  <a:lnTo>
                    <a:pt x="483655" y="61207"/>
                  </a:lnTo>
                  <a:lnTo>
                    <a:pt x="529428" y="45443"/>
                  </a:lnTo>
                  <a:lnTo>
                    <a:pt x="576554" y="31887"/>
                  </a:lnTo>
                  <a:lnTo>
                    <a:pt x="624933" y="20618"/>
                  </a:lnTo>
                  <a:lnTo>
                    <a:pt x="674471" y="11716"/>
                  </a:lnTo>
                  <a:lnTo>
                    <a:pt x="725068" y="5260"/>
                  </a:lnTo>
                  <a:lnTo>
                    <a:pt x="776629" y="1328"/>
                  </a:lnTo>
                  <a:lnTo>
                    <a:pt x="829056" y="0"/>
                  </a:lnTo>
                  <a:lnTo>
                    <a:pt x="881482" y="1328"/>
                  </a:lnTo>
                  <a:lnTo>
                    <a:pt x="933043" y="5260"/>
                  </a:lnTo>
                  <a:lnTo>
                    <a:pt x="983640" y="11716"/>
                  </a:lnTo>
                  <a:lnTo>
                    <a:pt x="1033178" y="20618"/>
                  </a:lnTo>
                  <a:lnTo>
                    <a:pt x="1081557" y="31887"/>
                  </a:lnTo>
                  <a:lnTo>
                    <a:pt x="1128683" y="45443"/>
                  </a:lnTo>
                  <a:lnTo>
                    <a:pt x="1174456" y="61207"/>
                  </a:lnTo>
                  <a:lnTo>
                    <a:pt x="1218781" y="79100"/>
                  </a:lnTo>
                  <a:lnTo>
                    <a:pt x="1261560" y="99044"/>
                  </a:lnTo>
                  <a:lnTo>
                    <a:pt x="1302696" y="120959"/>
                  </a:lnTo>
                  <a:lnTo>
                    <a:pt x="1342091" y="144765"/>
                  </a:lnTo>
                  <a:lnTo>
                    <a:pt x="1379649" y="170385"/>
                  </a:lnTo>
                  <a:lnTo>
                    <a:pt x="1415272" y="197739"/>
                  </a:lnTo>
                  <a:lnTo>
                    <a:pt x="1448863" y="226747"/>
                  </a:lnTo>
                  <a:lnTo>
                    <a:pt x="1480325" y="257331"/>
                  </a:lnTo>
                  <a:lnTo>
                    <a:pt x="1509561" y="289411"/>
                  </a:lnTo>
                  <a:lnTo>
                    <a:pt x="1536474" y="322909"/>
                  </a:lnTo>
                  <a:lnTo>
                    <a:pt x="1560967" y="357745"/>
                  </a:lnTo>
                  <a:lnTo>
                    <a:pt x="1582942" y="393841"/>
                  </a:lnTo>
                  <a:lnTo>
                    <a:pt x="1602302" y="431117"/>
                  </a:lnTo>
                  <a:lnTo>
                    <a:pt x="1618950" y="469495"/>
                  </a:lnTo>
                  <a:lnTo>
                    <a:pt x="1632789" y="508894"/>
                  </a:lnTo>
                  <a:lnTo>
                    <a:pt x="1643722" y="549237"/>
                  </a:lnTo>
                  <a:lnTo>
                    <a:pt x="1651651" y="590443"/>
                  </a:lnTo>
                  <a:lnTo>
                    <a:pt x="1656480" y="632434"/>
                  </a:lnTo>
                  <a:lnTo>
                    <a:pt x="1658111" y="675132"/>
                  </a:lnTo>
                  <a:lnTo>
                    <a:pt x="1656480" y="717829"/>
                  </a:lnTo>
                  <a:lnTo>
                    <a:pt x="1651651" y="759820"/>
                  </a:lnTo>
                  <a:lnTo>
                    <a:pt x="1643722" y="801026"/>
                  </a:lnTo>
                  <a:lnTo>
                    <a:pt x="1632789" y="841369"/>
                  </a:lnTo>
                  <a:lnTo>
                    <a:pt x="1618950" y="880768"/>
                  </a:lnTo>
                  <a:lnTo>
                    <a:pt x="1602302" y="919146"/>
                  </a:lnTo>
                  <a:lnTo>
                    <a:pt x="1582942" y="956422"/>
                  </a:lnTo>
                  <a:lnTo>
                    <a:pt x="1560967" y="992518"/>
                  </a:lnTo>
                  <a:lnTo>
                    <a:pt x="1536474" y="1027354"/>
                  </a:lnTo>
                  <a:lnTo>
                    <a:pt x="1509561" y="1060852"/>
                  </a:lnTo>
                  <a:lnTo>
                    <a:pt x="1480325" y="1092932"/>
                  </a:lnTo>
                  <a:lnTo>
                    <a:pt x="1448863" y="1123516"/>
                  </a:lnTo>
                  <a:lnTo>
                    <a:pt x="1415272" y="1152525"/>
                  </a:lnTo>
                  <a:lnTo>
                    <a:pt x="1379649" y="1179878"/>
                  </a:lnTo>
                  <a:lnTo>
                    <a:pt x="1342091" y="1205498"/>
                  </a:lnTo>
                  <a:lnTo>
                    <a:pt x="1302696" y="1229304"/>
                  </a:lnTo>
                  <a:lnTo>
                    <a:pt x="1261560" y="1251219"/>
                  </a:lnTo>
                  <a:lnTo>
                    <a:pt x="1218781" y="1271163"/>
                  </a:lnTo>
                  <a:lnTo>
                    <a:pt x="1174456" y="1289056"/>
                  </a:lnTo>
                  <a:lnTo>
                    <a:pt x="1128683" y="1304820"/>
                  </a:lnTo>
                  <a:lnTo>
                    <a:pt x="1081557" y="1318376"/>
                  </a:lnTo>
                  <a:lnTo>
                    <a:pt x="1033178" y="1329645"/>
                  </a:lnTo>
                  <a:lnTo>
                    <a:pt x="983640" y="1338547"/>
                  </a:lnTo>
                  <a:lnTo>
                    <a:pt x="933043" y="1345003"/>
                  </a:lnTo>
                  <a:lnTo>
                    <a:pt x="881482" y="1348935"/>
                  </a:lnTo>
                  <a:lnTo>
                    <a:pt x="829056" y="1350264"/>
                  </a:lnTo>
                  <a:lnTo>
                    <a:pt x="776629" y="1348935"/>
                  </a:lnTo>
                  <a:lnTo>
                    <a:pt x="725068" y="1345003"/>
                  </a:lnTo>
                  <a:lnTo>
                    <a:pt x="674471" y="1338547"/>
                  </a:lnTo>
                  <a:lnTo>
                    <a:pt x="624933" y="1329645"/>
                  </a:lnTo>
                  <a:lnTo>
                    <a:pt x="576554" y="1318376"/>
                  </a:lnTo>
                  <a:lnTo>
                    <a:pt x="529428" y="1304820"/>
                  </a:lnTo>
                  <a:lnTo>
                    <a:pt x="483655" y="1289056"/>
                  </a:lnTo>
                  <a:lnTo>
                    <a:pt x="439330" y="1271163"/>
                  </a:lnTo>
                  <a:lnTo>
                    <a:pt x="396551" y="1251219"/>
                  </a:lnTo>
                  <a:lnTo>
                    <a:pt x="355415" y="1229304"/>
                  </a:lnTo>
                  <a:lnTo>
                    <a:pt x="316020" y="1205498"/>
                  </a:lnTo>
                  <a:lnTo>
                    <a:pt x="278462" y="1179878"/>
                  </a:lnTo>
                  <a:lnTo>
                    <a:pt x="242839" y="1152525"/>
                  </a:lnTo>
                  <a:lnTo>
                    <a:pt x="209248" y="1123516"/>
                  </a:lnTo>
                  <a:lnTo>
                    <a:pt x="177786" y="1092932"/>
                  </a:lnTo>
                  <a:lnTo>
                    <a:pt x="148550" y="1060852"/>
                  </a:lnTo>
                  <a:lnTo>
                    <a:pt x="121637" y="1027354"/>
                  </a:lnTo>
                  <a:lnTo>
                    <a:pt x="97144" y="992518"/>
                  </a:lnTo>
                  <a:lnTo>
                    <a:pt x="75169" y="956422"/>
                  </a:lnTo>
                  <a:lnTo>
                    <a:pt x="55809" y="919146"/>
                  </a:lnTo>
                  <a:lnTo>
                    <a:pt x="39161" y="880768"/>
                  </a:lnTo>
                  <a:lnTo>
                    <a:pt x="25322" y="841369"/>
                  </a:lnTo>
                  <a:lnTo>
                    <a:pt x="14389" y="801026"/>
                  </a:lnTo>
                  <a:lnTo>
                    <a:pt x="6460" y="759820"/>
                  </a:lnTo>
                  <a:lnTo>
                    <a:pt x="1631" y="717829"/>
                  </a:lnTo>
                  <a:lnTo>
                    <a:pt x="0" y="675132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854201" y="0"/>
                  </a:moveTo>
                  <a:lnTo>
                    <a:pt x="805725" y="1352"/>
                  </a:lnTo>
                  <a:lnTo>
                    <a:pt x="757959" y="5360"/>
                  </a:lnTo>
                  <a:lnTo>
                    <a:pt x="710974" y="11952"/>
                  </a:lnTo>
                  <a:lnTo>
                    <a:pt x="664844" y="21056"/>
                  </a:lnTo>
                  <a:lnTo>
                    <a:pt x="619639" y="32600"/>
                  </a:lnTo>
                  <a:lnTo>
                    <a:pt x="575434" y="46512"/>
                  </a:lnTo>
                  <a:lnTo>
                    <a:pt x="532298" y="62719"/>
                  </a:lnTo>
                  <a:lnTo>
                    <a:pt x="490305" y="81150"/>
                  </a:lnTo>
                  <a:lnTo>
                    <a:pt x="449526" y="101732"/>
                  </a:lnTo>
                  <a:lnTo>
                    <a:pt x="410034" y="124394"/>
                  </a:lnTo>
                  <a:lnTo>
                    <a:pt x="371901" y="149064"/>
                  </a:lnTo>
                  <a:lnTo>
                    <a:pt x="335198" y="175668"/>
                  </a:lnTo>
                  <a:lnTo>
                    <a:pt x="299998" y="204136"/>
                  </a:lnTo>
                  <a:lnTo>
                    <a:pt x="266373" y="234395"/>
                  </a:lnTo>
                  <a:lnTo>
                    <a:pt x="234395" y="266373"/>
                  </a:lnTo>
                  <a:lnTo>
                    <a:pt x="204136" y="299998"/>
                  </a:lnTo>
                  <a:lnTo>
                    <a:pt x="175668" y="335198"/>
                  </a:lnTo>
                  <a:lnTo>
                    <a:pt x="149064" y="371901"/>
                  </a:lnTo>
                  <a:lnTo>
                    <a:pt x="124394" y="410034"/>
                  </a:lnTo>
                  <a:lnTo>
                    <a:pt x="101732" y="449526"/>
                  </a:lnTo>
                  <a:lnTo>
                    <a:pt x="81150" y="490305"/>
                  </a:lnTo>
                  <a:lnTo>
                    <a:pt x="62719" y="532298"/>
                  </a:lnTo>
                  <a:lnTo>
                    <a:pt x="46512" y="575434"/>
                  </a:lnTo>
                  <a:lnTo>
                    <a:pt x="32600" y="619639"/>
                  </a:lnTo>
                  <a:lnTo>
                    <a:pt x="21056" y="664844"/>
                  </a:lnTo>
                  <a:lnTo>
                    <a:pt x="11952" y="710974"/>
                  </a:lnTo>
                  <a:lnTo>
                    <a:pt x="5360" y="757959"/>
                  </a:lnTo>
                  <a:lnTo>
                    <a:pt x="1352" y="805725"/>
                  </a:lnTo>
                  <a:lnTo>
                    <a:pt x="0" y="854201"/>
                  </a:lnTo>
                  <a:lnTo>
                    <a:pt x="1352" y="902678"/>
                  </a:lnTo>
                  <a:lnTo>
                    <a:pt x="5360" y="950444"/>
                  </a:lnTo>
                  <a:lnTo>
                    <a:pt x="11952" y="997429"/>
                  </a:lnTo>
                  <a:lnTo>
                    <a:pt x="21056" y="1043559"/>
                  </a:lnTo>
                  <a:lnTo>
                    <a:pt x="32600" y="1088764"/>
                  </a:lnTo>
                  <a:lnTo>
                    <a:pt x="46512" y="1132969"/>
                  </a:lnTo>
                  <a:lnTo>
                    <a:pt x="62719" y="1176105"/>
                  </a:lnTo>
                  <a:lnTo>
                    <a:pt x="81150" y="1218098"/>
                  </a:lnTo>
                  <a:lnTo>
                    <a:pt x="101732" y="1258877"/>
                  </a:lnTo>
                  <a:lnTo>
                    <a:pt x="124394" y="1298369"/>
                  </a:lnTo>
                  <a:lnTo>
                    <a:pt x="149064" y="1336502"/>
                  </a:lnTo>
                  <a:lnTo>
                    <a:pt x="175668" y="1373205"/>
                  </a:lnTo>
                  <a:lnTo>
                    <a:pt x="204136" y="1408405"/>
                  </a:lnTo>
                  <a:lnTo>
                    <a:pt x="234395" y="1442030"/>
                  </a:lnTo>
                  <a:lnTo>
                    <a:pt x="266373" y="1474008"/>
                  </a:lnTo>
                  <a:lnTo>
                    <a:pt x="299998" y="1504267"/>
                  </a:lnTo>
                  <a:lnTo>
                    <a:pt x="335198" y="1532735"/>
                  </a:lnTo>
                  <a:lnTo>
                    <a:pt x="371901" y="1559339"/>
                  </a:lnTo>
                  <a:lnTo>
                    <a:pt x="410034" y="1584009"/>
                  </a:lnTo>
                  <a:lnTo>
                    <a:pt x="449526" y="1606671"/>
                  </a:lnTo>
                  <a:lnTo>
                    <a:pt x="490305" y="1627253"/>
                  </a:lnTo>
                  <a:lnTo>
                    <a:pt x="532298" y="1645684"/>
                  </a:lnTo>
                  <a:lnTo>
                    <a:pt x="575434" y="1661891"/>
                  </a:lnTo>
                  <a:lnTo>
                    <a:pt x="619639" y="1675803"/>
                  </a:lnTo>
                  <a:lnTo>
                    <a:pt x="664844" y="1687347"/>
                  </a:lnTo>
                  <a:lnTo>
                    <a:pt x="710974" y="1696451"/>
                  </a:lnTo>
                  <a:lnTo>
                    <a:pt x="757959" y="1703043"/>
                  </a:lnTo>
                  <a:lnTo>
                    <a:pt x="805725" y="1707051"/>
                  </a:lnTo>
                  <a:lnTo>
                    <a:pt x="854201" y="1708403"/>
                  </a:lnTo>
                  <a:lnTo>
                    <a:pt x="902678" y="1707051"/>
                  </a:lnTo>
                  <a:lnTo>
                    <a:pt x="950444" y="1703043"/>
                  </a:lnTo>
                  <a:lnTo>
                    <a:pt x="997429" y="1696451"/>
                  </a:lnTo>
                  <a:lnTo>
                    <a:pt x="1043559" y="1687347"/>
                  </a:lnTo>
                  <a:lnTo>
                    <a:pt x="1088764" y="1675803"/>
                  </a:lnTo>
                  <a:lnTo>
                    <a:pt x="1132969" y="1661891"/>
                  </a:lnTo>
                  <a:lnTo>
                    <a:pt x="1176105" y="1645684"/>
                  </a:lnTo>
                  <a:lnTo>
                    <a:pt x="1218098" y="1627253"/>
                  </a:lnTo>
                  <a:lnTo>
                    <a:pt x="1258877" y="1606671"/>
                  </a:lnTo>
                  <a:lnTo>
                    <a:pt x="1298369" y="1584009"/>
                  </a:lnTo>
                  <a:lnTo>
                    <a:pt x="1336502" y="1559339"/>
                  </a:lnTo>
                  <a:lnTo>
                    <a:pt x="1373205" y="1532735"/>
                  </a:lnTo>
                  <a:lnTo>
                    <a:pt x="1408405" y="1504267"/>
                  </a:lnTo>
                  <a:lnTo>
                    <a:pt x="1442030" y="1474008"/>
                  </a:lnTo>
                  <a:lnTo>
                    <a:pt x="1474008" y="1442030"/>
                  </a:lnTo>
                  <a:lnTo>
                    <a:pt x="1504267" y="1408405"/>
                  </a:lnTo>
                  <a:lnTo>
                    <a:pt x="1532735" y="1373205"/>
                  </a:lnTo>
                  <a:lnTo>
                    <a:pt x="1559339" y="1336502"/>
                  </a:lnTo>
                  <a:lnTo>
                    <a:pt x="1584009" y="1298369"/>
                  </a:lnTo>
                  <a:lnTo>
                    <a:pt x="1606671" y="1258877"/>
                  </a:lnTo>
                  <a:lnTo>
                    <a:pt x="1627253" y="1218098"/>
                  </a:lnTo>
                  <a:lnTo>
                    <a:pt x="1645684" y="1176105"/>
                  </a:lnTo>
                  <a:lnTo>
                    <a:pt x="1661891" y="1132969"/>
                  </a:lnTo>
                  <a:lnTo>
                    <a:pt x="1675803" y="1088764"/>
                  </a:lnTo>
                  <a:lnTo>
                    <a:pt x="1687347" y="1043559"/>
                  </a:lnTo>
                  <a:lnTo>
                    <a:pt x="1696451" y="997429"/>
                  </a:lnTo>
                  <a:lnTo>
                    <a:pt x="1703043" y="950444"/>
                  </a:lnTo>
                  <a:lnTo>
                    <a:pt x="1707051" y="902678"/>
                  </a:lnTo>
                  <a:lnTo>
                    <a:pt x="1708403" y="854201"/>
                  </a:lnTo>
                  <a:lnTo>
                    <a:pt x="1707051" y="805725"/>
                  </a:lnTo>
                  <a:lnTo>
                    <a:pt x="1703043" y="757959"/>
                  </a:lnTo>
                  <a:lnTo>
                    <a:pt x="1696451" y="710974"/>
                  </a:lnTo>
                  <a:lnTo>
                    <a:pt x="1687347" y="664844"/>
                  </a:lnTo>
                  <a:lnTo>
                    <a:pt x="1675803" y="619639"/>
                  </a:lnTo>
                  <a:lnTo>
                    <a:pt x="1661891" y="575434"/>
                  </a:lnTo>
                  <a:lnTo>
                    <a:pt x="1645684" y="532298"/>
                  </a:lnTo>
                  <a:lnTo>
                    <a:pt x="1627253" y="490305"/>
                  </a:lnTo>
                  <a:lnTo>
                    <a:pt x="1606671" y="449526"/>
                  </a:lnTo>
                  <a:lnTo>
                    <a:pt x="1584009" y="410034"/>
                  </a:lnTo>
                  <a:lnTo>
                    <a:pt x="1559339" y="371901"/>
                  </a:lnTo>
                  <a:lnTo>
                    <a:pt x="1532735" y="335198"/>
                  </a:lnTo>
                  <a:lnTo>
                    <a:pt x="1504267" y="299998"/>
                  </a:lnTo>
                  <a:lnTo>
                    <a:pt x="1474008" y="266373"/>
                  </a:lnTo>
                  <a:lnTo>
                    <a:pt x="1442030" y="234395"/>
                  </a:lnTo>
                  <a:lnTo>
                    <a:pt x="1408405" y="204136"/>
                  </a:lnTo>
                  <a:lnTo>
                    <a:pt x="1373205" y="175668"/>
                  </a:lnTo>
                  <a:lnTo>
                    <a:pt x="1336502" y="149064"/>
                  </a:lnTo>
                  <a:lnTo>
                    <a:pt x="1298369" y="124394"/>
                  </a:lnTo>
                  <a:lnTo>
                    <a:pt x="1258877" y="101732"/>
                  </a:lnTo>
                  <a:lnTo>
                    <a:pt x="1218098" y="81150"/>
                  </a:lnTo>
                  <a:lnTo>
                    <a:pt x="1176105" y="62719"/>
                  </a:lnTo>
                  <a:lnTo>
                    <a:pt x="1132969" y="46512"/>
                  </a:lnTo>
                  <a:lnTo>
                    <a:pt x="1088764" y="32600"/>
                  </a:lnTo>
                  <a:lnTo>
                    <a:pt x="1043559" y="21056"/>
                  </a:lnTo>
                  <a:lnTo>
                    <a:pt x="997429" y="11952"/>
                  </a:lnTo>
                  <a:lnTo>
                    <a:pt x="950444" y="5360"/>
                  </a:lnTo>
                  <a:lnTo>
                    <a:pt x="902678" y="1352"/>
                  </a:lnTo>
                  <a:lnTo>
                    <a:pt x="854201" y="0"/>
                  </a:lnTo>
                  <a:close/>
                </a:path>
              </a:pathLst>
            </a:custGeom>
            <a:solidFill>
              <a:srgbClr val="4F81B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402585" y="4078986"/>
              <a:ext cx="1708785" cy="1708785"/>
            </a:xfrm>
            <a:custGeom>
              <a:avLst/>
              <a:gdLst/>
              <a:ahLst/>
              <a:cxnLst/>
              <a:rect l="l" t="t" r="r" b="b"/>
              <a:pathLst>
                <a:path w="1708785" h="1708785">
                  <a:moveTo>
                    <a:pt x="0" y="854201"/>
                  </a:moveTo>
                  <a:lnTo>
                    <a:pt x="1352" y="805725"/>
                  </a:lnTo>
                  <a:lnTo>
                    <a:pt x="5360" y="757959"/>
                  </a:lnTo>
                  <a:lnTo>
                    <a:pt x="11952" y="710974"/>
                  </a:lnTo>
                  <a:lnTo>
                    <a:pt x="21056" y="664844"/>
                  </a:lnTo>
                  <a:lnTo>
                    <a:pt x="32600" y="619639"/>
                  </a:lnTo>
                  <a:lnTo>
                    <a:pt x="46512" y="575434"/>
                  </a:lnTo>
                  <a:lnTo>
                    <a:pt x="62719" y="532298"/>
                  </a:lnTo>
                  <a:lnTo>
                    <a:pt x="81150" y="490305"/>
                  </a:lnTo>
                  <a:lnTo>
                    <a:pt x="101732" y="449526"/>
                  </a:lnTo>
                  <a:lnTo>
                    <a:pt x="124394" y="410034"/>
                  </a:lnTo>
                  <a:lnTo>
                    <a:pt x="149064" y="371901"/>
                  </a:lnTo>
                  <a:lnTo>
                    <a:pt x="175668" y="335198"/>
                  </a:lnTo>
                  <a:lnTo>
                    <a:pt x="204136" y="299998"/>
                  </a:lnTo>
                  <a:lnTo>
                    <a:pt x="234395" y="266373"/>
                  </a:lnTo>
                  <a:lnTo>
                    <a:pt x="266373" y="234395"/>
                  </a:lnTo>
                  <a:lnTo>
                    <a:pt x="299998" y="204136"/>
                  </a:lnTo>
                  <a:lnTo>
                    <a:pt x="335198" y="175668"/>
                  </a:lnTo>
                  <a:lnTo>
                    <a:pt x="371901" y="149064"/>
                  </a:lnTo>
                  <a:lnTo>
                    <a:pt x="410034" y="124394"/>
                  </a:lnTo>
                  <a:lnTo>
                    <a:pt x="449526" y="101732"/>
                  </a:lnTo>
                  <a:lnTo>
                    <a:pt x="490305" y="81150"/>
                  </a:lnTo>
                  <a:lnTo>
                    <a:pt x="532298" y="62719"/>
                  </a:lnTo>
                  <a:lnTo>
                    <a:pt x="575434" y="46512"/>
                  </a:lnTo>
                  <a:lnTo>
                    <a:pt x="619639" y="32600"/>
                  </a:lnTo>
                  <a:lnTo>
                    <a:pt x="664844" y="21056"/>
                  </a:lnTo>
                  <a:lnTo>
                    <a:pt x="710974" y="11952"/>
                  </a:lnTo>
                  <a:lnTo>
                    <a:pt x="757959" y="5360"/>
                  </a:lnTo>
                  <a:lnTo>
                    <a:pt x="805725" y="1352"/>
                  </a:lnTo>
                  <a:lnTo>
                    <a:pt x="854201" y="0"/>
                  </a:lnTo>
                  <a:lnTo>
                    <a:pt x="902678" y="1352"/>
                  </a:lnTo>
                  <a:lnTo>
                    <a:pt x="950444" y="5360"/>
                  </a:lnTo>
                  <a:lnTo>
                    <a:pt x="997429" y="11952"/>
                  </a:lnTo>
                  <a:lnTo>
                    <a:pt x="1043559" y="21056"/>
                  </a:lnTo>
                  <a:lnTo>
                    <a:pt x="1088764" y="32600"/>
                  </a:lnTo>
                  <a:lnTo>
                    <a:pt x="1132969" y="46512"/>
                  </a:lnTo>
                  <a:lnTo>
                    <a:pt x="1176105" y="62719"/>
                  </a:lnTo>
                  <a:lnTo>
                    <a:pt x="1218098" y="81150"/>
                  </a:lnTo>
                  <a:lnTo>
                    <a:pt x="1258877" y="101732"/>
                  </a:lnTo>
                  <a:lnTo>
                    <a:pt x="1298369" y="124394"/>
                  </a:lnTo>
                  <a:lnTo>
                    <a:pt x="1336502" y="149064"/>
                  </a:lnTo>
                  <a:lnTo>
                    <a:pt x="1373205" y="175668"/>
                  </a:lnTo>
                  <a:lnTo>
                    <a:pt x="1408405" y="204136"/>
                  </a:lnTo>
                  <a:lnTo>
                    <a:pt x="1442030" y="234395"/>
                  </a:lnTo>
                  <a:lnTo>
                    <a:pt x="1474008" y="266373"/>
                  </a:lnTo>
                  <a:lnTo>
                    <a:pt x="1504267" y="299998"/>
                  </a:lnTo>
                  <a:lnTo>
                    <a:pt x="1532735" y="335198"/>
                  </a:lnTo>
                  <a:lnTo>
                    <a:pt x="1559339" y="371901"/>
                  </a:lnTo>
                  <a:lnTo>
                    <a:pt x="1584009" y="410034"/>
                  </a:lnTo>
                  <a:lnTo>
                    <a:pt x="1606671" y="449526"/>
                  </a:lnTo>
                  <a:lnTo>
                    <a:pt x="1627253" y="490305"/>
                  </a:lnTo>
                  <a:lnTo>
                    <a:pt x="1645684" y="532298"/>
                  </a:lnTo>
                  <a:lnTo>
                    <a:pt x="1661891" y="575434"/>
                  </a:lnTo>
                  <a:lnTo>
                    <a:pt x="1675803" y="619639"/>
                  </a:lnTo>
                  <a:lnTo>
                    <a:pt x="1687347" y="664844"/>
                  </a:lnTo>
                  <a:lnTo>
                    <a:pt x="1696451" y="710974"/>
                  </a:lnTo>
                  <a:lnTo>
                    <a:pt x="1703043" y="757959"/>
                  </a:lnTo>
                  <a:lnTo>
                    <a:pt x="1707051" y="805725"/>
                  </a:lnTo>
                  <a:lnTo>
                    <a:pt x="1708403" y="854201"/>
                  </a:lnTo>
                  <a:lnTo>
                    <a:pt x="1707051" y="902678"/>
                  </a:lnTo>
                  <a:lnTo>
                    <a:pt x="1703043" y="950444"/>
                  </a:lnTo>
                  <a:lnTo>
                    <a:pt x="1696451" y="997429"/>
                  </a:lnTo>
                  <a:lnTo>
                    <a:pt x="1687347" y="1043559"/>
                  </a:lnTo>
                  <a:lnTo>
                    <a:pt x="1675803" y="1088764"/>
                  </a:lnTo>
                  <a:lnTo>
                    <a:pt x="1661891" y="1132969"/>
                  </a:lnTo>
                  <a:lnTo>
                    <a:pt x="1645684" y="1176105"/>
                  </a:lnTo>
                  <a:lnTo>
                    <a:pt x="1627253" y="1218098"/>
                  </a:lnTo>
                  <a:lnTo>
                    <a:pt x="1606671" y="1258877"/>
                  </a:lnTo>
                  <a:lnTo>
                    <a:pt x="1584009" y="1298369"/>
                  </a:lnTo>
                  <a:lnTo>
                    <a:pt x="1559339" y="1336502"/>
                  </a:lnTo>
                  <a:lnTo>
                    <a:pt x="1532735" y="1373205"/>
                  </a:lnTo>
                  <a:lnTo>
                    <a:pt x="1504267" y="1408405"/>
                  </a:lnTo>
                  <a:lnTo>
                    <a:pt x="1474008" y="1442030"/>
                  </a:lnTo>
                  <a:lnTo>
                    <a:pt x="1442030" y="1474008"/>
                  </a:lnTo>
                  <a:lnTo>
                    <a:pt x="1408405" y="1504267"/>
                  </a:lnTo>
                  <a:lnTo>
                    <a:pt x="1373205" y="1532735"/>
                  </a:lnTo>
                  <a:lnTo>
                    <a:pt x="1336502" y="1559339"/>
                  </a:lnTo>
                  <a:lnTo>
                    <a:pt x="1298369" y="1584009"/>
                  </a:lnTo>
                  <a:lnTo>
                    <a:pt x="1258877" y="1606671"/>
                  </a:lnTo>
                  <a:lnTo>
                    <a:pt x="1218098" y="1627253"/>
                  </a:lnTo>
                  <a:lnTo>
                    <a:pt x="1176105" y="1645684"/>
                  </a:lnTo>
                  <a:lnTo>
                    <a:pt x="1132969" y="1661891"/>
                  </a:lnTo>
                  <a:lnTo>
                    <a:pt x="1088764" y="1675803"/>
                  </a:lnTo>
                  <a:lnTo>
                    <a:pt x="1043559" y="1687347"/>
                  </a:lnTo>
                  <a:lnTo>
                    <a:pt x="997429" y="1696451"/>
                  </a:lnTo>
                  <a:lnTo>
                    <a:pt x="950444" y="1703043"/>
                  </a:lnTo>
                  <a:lnTo>
                    <a:pt x="902678" y="1707051"/>
                  </a:lnTo>
                  <a:lnTo>
                    <a:pt x="854201" y="1708403"/>
                  </a:lnTo>
                  <a:lnTo>
                    <a:pt x="805725" y="1707051"/>
                  </a:lnTo>
                  <a:lnTo>
                    <a:pt x="757959" y="1703043"/>
                  </a:lnTo>
                  <a:lnTo>
                    <a:pt x="710974" y="1696451"/>
                  </a:lnTo>
                  <a:lnTo>
                    <a:pt x="664844" y="1687347"/>
                  </a:lnTo>
                  <a:lnTo>
                    <a:pt x="619639" y="1675803"/>
                  </a:lnTo>
                  <a:lnTo>
                    <a:pt x="575434" y="1661891"/>
                  </a:lnTo>
                  <a:lnTo>
                    <a:pt x="532298" y="1645684"/>
                  </a:lnTo>
                  <a:lnTo>
                    <a:pt x="490305" y="1627253"/>
                  </a:lnTo>
                  <a:lnTo>
                    <a:pt x="449526" y="1606671"/>
                  </a:lnTo>
                  <a:lnTo>
                    <a:pt x="410034" y="1584009"/>
                  </a:lnTo>
                  <a:lnTo>
                    <a:pt x="371901" y="1559339"/>
                  </a:lnTo>
                  <a:lnTo>
                    <a:pt x="335198" y="1532735"/>
                  </a:lnTo>
                  <a:lnTo>
                    <a:pt x="299998" y="1504267"/>
                  </a:lnTo>
                  <a:lnTo>
                    <a:pt x="266373" y="1474008"/>
                  </a:lnTo>
                  <a:lnTo>
                    <a:pt x="234395" y="1442030"/>
                  </a:lnTo>
                  <a:lnTo>
                    <a:pt x="204136" y="1408405"/>
                  </a:lnTo>
                  <a:lnTo>
                    <a:pt x="175668" y="1373205"/>
                  </a:lnTo>
                  <a:lnTo>
                    <a:pt x="149064" y="1336502"/>
                  </a:lnTo>
                  <a:lnTo>
                    <a:pt x="124394" y="1298369"/>
                  </a:lnTo>
                  <a:lnTo>
                    <a:pt x="101732" y="1258877"/>
                  </a:lnTo>
                  <a:lnTo>
                    <a:pt x="81150" y="1218098"/>
                  </a:lnTo>
                  <a:lnTo>
                    <a:pt x="62719" y="1176105"/>
                  </a:lnTo>
                  <a:lnTo>
                    <a:pt x="46512" y="1132969"/>
                  </a:lnTo>
                  <a:lnTo>
                    <a:pt x="32600" y="1088764"/>
                  </a:lnTo>
                  <a:lnTo>
                    <a:pt x="21056" y="1043559"/>
                  </a:lnTo>
                  <a:lnTo>
                    <a:pt x="11952" y="997429"/>
                  </a:lnTo>
                  <a:lnTo>
                    <a:pt x="5360" y="950444"/>
                  </a:lnTo>
                  <a:lnTo>
                    <a:pt x="1352" y="902678"/>
                  </a:lnTo>
                  <a:lnTo>
                    <a:pt x="0" y="854201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3003550" y="1885569"/>
            <a:ext cx="9423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i="1" spc="-5" dirty="0">
                <a:latin typeface="Calibri"/>
                <a:cs typeface="Calibri"/>
              </a:rPr>
              <a:t>деньги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782436" y="2032254"/>
            <a:ext cx="77216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д</a:t>
            </a:r>
            <a:r>
              <a:rPr sz="2300" b="1" i="1" spc="-35" dirty="0">
                <a:latin typeface="Calibri"/>
                <a:cs typeface="Calibri"/>
              </a:rPr>
              <a:t>о</a:t>
            </a:r>
            <a:r>
              <a:rPr sz="2300" b="1" i="1" spc="-40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од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37326" y="2828036"/>
            <a:ext cx="11887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про</a:t>
            </a:r>
            <a:r>
              <a:rPr sz="2300" b="1" i="1" spc="-10" dirty="0">
                <a:latin typeface="Calibri"/>
                <a:cs typeface="Calibri"/>
              </a:rPr>
              <a:t>ц</a:t>
            </a:r>
            <a:r>
              <a:rPr sz="2300" b="1" i="1" spc="-5" dirty="0">
                <a:latin typeface="Calibri"/>
                <a:cs typeface="Calibri"/>
              </a:rPr>
              <a:t>ент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221729" y="3718051"/>
            <a:ext cx="154432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10" dirty="0">
                <a:latin typeface="Calibri"/>
                <a:cs typeface="Calibri"/>
              </a:rPr>
              <a:t>накопления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366384" y="4931409"/>
            <a:ext cx="160528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инвестиции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26633" y="6006490"/>
            <a:ext cx="141160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dirty="0">
                <a:latin typeface="Calibri"/>
                <a:cs typeface="Calibri"/>
              </a:rPr>
              <a:t>ст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45" dirty="0">
                <a:latin typeface="Calibri"/>
                <a:cs typeface="Calibri"/>
              </a:rPr>
              <a:t>х</a:t>
            </a:r>
            <a:r>
              <a:rPr sz="2300" b="1" i="1" spc="-5" dirty="0">
                <a:latin typeface="Calibri"/>
                <a:cs typeface="Calibri"/>
              </a:rPr>
              <a:t>ов</a:t>
            </a:r>
            <a:r>
              <a:rPr sz="2300" b="1" i="1" spc="-40" dirty="0">
                <a:latin typeface="Calibri"/>
                <a:cs typeface="Calibri"/>
              </a:rPr>
              <a:t>к</a:t>
            </a:r>
            <a:r>
              <a:rPr sz="2300" b="1" i="1" dirty="0">
                <a:latin typeface="Calibri"/>
                <a:cs typeface="Calibri"/>
              </a:rPr>
              <a:t>а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997322" y="6714540"/>
            <a:ext cx="599440" cy="3771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р</a:t>
            </a:r>
            <a:r>
              <a:rPr sz="2300" b="1" i="1" spc="-10" dirty="0">
                <a:latin typeface="Calibri"/>
                <a:cs typeface="Calibri"/>
              </a:rPr>
              <a:t>и</a:t>
            </a:r>
            <a:r>
              <a:rPr sz="2300" b="1" i="1" dirty="0">
                <a:latin typeface="Calibri"/>
                <a:cs typeface="Calibri"/>
              </a:rPr>
              <a:t>ск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79445" y="6472834"/>
            <a:ext cx="90424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пенсия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8449" y="5251830"/>
            <a:ext cx="2213610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10" dirty="0">
                <a:latin typeface="Calibri"/>
                <a:cs typeface="Calibri"/>
              </a:rPr>
              <a:t>банковский</a:t>
            </a:r>
            <a:r>
              <a:rPr sz="2300" b="1" i="1" spc="-60" dirty="0">
                <a:latin typeface="Calibri"/>
                <a:cs typeface="Calibri"/>
              </a:rPr>
              <a:t> </a:t>
            </a:r>
            <a:r>
              <a:rPr sz="2300" b="1" i="1" dirty="0">
                <a:latin typeface="Calibri"/>
                <a:cs typeface="Calibri"/>
              </a:rPr>
              <a:t>счет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40765" y="6152794"/>
            <a:ext cx="131254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инфляция</a:t>
            </a:r>
            <a:endParaRPr sz="23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299716" y="3387852"/>
            <a:ext cx="2049780" cy="1929764"/>
            <a:chOff x="2299716" y="3387852"/>
            <a:chExt cx="2049780" cy="1929764"/>
          </a:xfrm>
        </p:grpSpPr>
        <p:pic>
          <p:nvPicPr>
            <p:cNvPr id="26" name="object 2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12670" y="3400806"/>
              <a:ext cx="2023871" cy="190347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2312670" y="3400806"/>
              <a:ext cx="2024380" cy="1903730"/>
            </a:xfrm>
            <a:custGeom>
              <a:avLst/>
              <a:gdLst/>
              <a:ahLst/>
              <a:cxnLst/>
              <a:rect l="l" t="t" r="r" b="b"/>
              <a:pathLst>
                <a:path w="2024379" h="1903729">
                  <a:moveTo>
                    <a:pt x="0" y="951737"/>
                  </a:moveTo>
                  <a:lnTo>
                    <a:pt x="1166" y="905623"/>
                  </a:lnTo>
                  <a:lnTo>
                    <a:pt x="4631" y="860075"/>
                  </a:lnTo>
                  <a:lnTo>
                    <a:pt x="10342" y="815144"/>
                  </a:lnTo>
                  <a:lnTo>
                    <a:pt x="18244" y="770879"/>
                  </a:lnTo>
                  <a:lnTo>
                    <a:pt x="28286" y="727330"/>
                  </a:lnTo>
                  <a:lnTo>
                    <a:pt x="40415" y="684547"/>
                  </a:lnTo>
                  <a:lnTo>
                    <a:pt x="54576" y="642580"/>
                  </a:lnTo>
                  <a:lnTo>
                    <a:pt x="70718" y="601479"/>
                  </a:lnTo>
                  <a:lnTo>
                    <a:pt x="88788" y="561293"/>
                  </a:lnTo>
                  <a:lnTo>
                    <a:pt x="108731" y="522073"/>
                  </a:lnTo>
                  <a:lnTo>
                    <a:pt x="130497" y="483868"/>
                  </a:lnTo>
                  <a:lnTo>
                    <a:pt x="154030" y="446728"/>
                  </a:lnTo>
                  <a:lnTo>
                    <a:pt x="179279" y="410703"/>
                  </a:lnTo>
                  <a:lnTo>
                    <a:pt x="206191" y="375842"/>
                  </a:lnTo>
                  <a:lnTo>
                    <a:pt x="234712" y="342197"/>
                  </a:lnTo>
                  <a:lnTo>
                    <a:pt x="264789" y="309816"/>
                  </a:lnTo>
                  <a:lnTo>
                    <a:pt x="296370" y="278749"/>
                  </a:lnTo>
                  <a:lnTo>
                    <a:pt x="329401" y="249046"/>
                  </a:lnTo>
                  <a:lnTo>
                    <a:pt x="363830" y="220757"/>
                  </a:lnTo>
                  <a:lnTo>
                    <a:pt x="399604" y="193932"/>
                  </a:lnTo>
                  <a:lnTo>
                    <a:pt x="436669" y="168621"/>
                  </a:lnTo>
                  <a:lnTo>
                    <a:pt x="474972" y="144873"/>
                  </a:lnTo>
                  <a:lnTo>
                    <a:pt x="514461" y="122739"/>
                  </a:lnTo>
                  <a:lnTo>
                    <a:pt x="555083" y="102268"/>
                  </a:lnTo>
                  <a:lnTo>
                    <a:pt x="596784" y="83510"/>
                  </a:lnTo>
                  <a:lnTo>
                    <a:pt x="639512" y="66515"/>
                  </a:lnTo>
                  <a:lnTo>
                    <a:pt x="683214" y="51332"/>
                  </a:lnTo>
                  <a:lnTo>
                    <a:pt x="727836" y="38012"/>
                  </a:lnTo>
                  <a:lnTo>
                    <a:pt x="773326" y="26605"/>
                  </a:lnTo>
                  <a:lnTo>
                    <a:pt x="819630" y="17160"/>
                  </a:lnTo>
                  <a:lnTo>
                    <a:pt x="866697" y="9727"/>
                  </a:lnTo>
                  <a:lnTo>
                    <a:pt x="914471" y="4356"/>
                  </a:lnTo>
                  <a:lnTo>
                    <a:pt x="962902" y="1097"/>
                  </a:lnTo>
                  <a:lnTo>
                    <a:pt x="1011935" y="0"/>
                  </a:lnTo>
                  <a:lnTo>
                    <a:pt x="1060969" y="1097"/>
                  </a:lnTo>
                  <a:lnTo>
                    <a:pt x="1109400" y="4356"/>
                  </a:lnTo>
                  <a:lnTo>
                    <a:pt x="1157174" y="9727"/>
                  </a:lnTo>
                  <a:lnTo>
                    <a:pt x="1204241" y="17160"/>
                  </a:lnTo>
                  <a:lnTo>
                    <a:pt x="1250545" y="26605"/>
                  </a:lnTo>
                  <a:lnTo>
                    <a:pt x="1296035" y="38012"/>
                  </a:lnTo>
                  <a:lnTo>
                    <a:pt x="1340657" y="51332"/>
                  </a:lnTo>
                  <a:lnTo>
                    <a:pt x="1384359" y="66515"/>
                  </a:lnTo>
                  <a:lnTo>
                    <a:pt x="1427087" y="83510"/>
                  </a:lnTo>
                  <a:lnTo>
                    <a:pt x="1468788" y="102268"/>
                  </a:lnTo>
                  <a:lnTo>
                    <a:pt x="1509410" y="122739"/>
                  </a:lnTo>
                  <a:lnTo>
                    <a:pt x="1548899" y="144873"/>
                  </a:lnTo>
                  <a:lnTo>
                    <a:pt x="1587202" y="168621"/>
                  </a:lnTo>
                  <a:lnTo>
                    <a:pt x="1624267" y="193932"/>
                  </a:lnTo>
                  <a:lnTo>
                    <a:pt x="1660041" y="220757"/>
                  </a:lnTo>
                  <a:lnTo>
                    <a:pt x="1694470" y="249046"/>
                  </a:lnTo>
                  <a:lnTo>
                    <a:pt x="1727501" y="278749"/>
                  </a:lnTo>
                  <a:lnTo>
                    <a:pt x="1759082" y="309816"/>
                  </a:lnTo>
                  <a:lnTo>
                    <a:pt x="1789159" y="342197"/>
                  </a:lnTo>
                  <a:lnTo>
                    <a:pt x="1817680" y="375842"/>
                  </a:lnTo>
                  <a:lnTo>
                    <a:pt x="1844592" y="410703"/>
                  </a:lnTo>
                  <a:lnTo>
                    <a:pt x="1869841" y="446728"/>
                  </a:lnTo>
                  <a:lnTo>
                    <a:pt x="1893374" y="483868"/>
                  </a:lnTo>
                  <a:lnTo>
                    <a:pt x="1915140" y="522073"/>
                  </a:lnTo>
                  <a:lnTo>
                    <a:pt x="1935083" y="561293"/>
                  </a:lnTo>
                  <a:lnTo>
                    <a:pt x="1953153" y="601479"/>
                  </a:lnTo>
                  <a:lnTo>
                    <a:pt x="1969295" y="642580"/>
                  </a:lnTo>
                  <a:lnTo>
                    <a:pt x="1983456" y="684547"/>
                  </a:lnTo>
                  <a:lnTo>
                    <a:pt x="1995585" y="727330"/>
                  </a:lnTo>
                  <a:lnTo>
                    <a:pt x="2005627" y="770879"/>
                  </a:lnTo>
                  <a:lnTo>
                    <a:pt x="2013529" y="815144"/>
                  </a:lnTo>
                  <a:lnTo>
                    <a:pt x="2019240" y="860075"/>
                  </a:lnTo>
                  <a:lnTo>
                    <a:pt x="2022705" y="905623"/>
                  </a:lnTo>
                  <a:lnTo>
                    <a:pt x="2023871" y="951737"/>
                  </a:lnTo>
                  <a:lnTo>
                    <a:pt x="2022705" y="997852"/>
                  </a:lnTo>
                  <a:lnTo>
                    <a:pt x="2019240" y="1043400"/>
                  </a:lnTo>
                  <a:lnTo>
                    <a:pt x="2013529" y="1088331"/>
                  </a:lnTo>
                  <a:lnTo>
                    <a:pt x="2005627" y="1132596"/>
                  </a:lnTo>
                  <a:lnTo>
                    <a:pt x="1995585" y="1176145"/>
                  </a:lnTo>
                  <a:lnTo>
                    <a:pt x="1983456" y="1218928"/>
                  </a:lnTo>
                  <a:lnTo>
                    <a:pt x="1969295" y="1260895"/>
                  </a:lnTo>
                  <a:lnTo>
                    <a:pt x="1953153" y="1301996"/>
                  </a:lnTo>
                  <a:lnTo>
                    <a:pt x="1935083" y="1342182"/>
                  </a:lnTo>
                  <a:lnTo>
                    <a:pt x="1915140" y="1381402"/>
                  </a:lnTo>
                  <a:lnTo>
                    <a:pt x="1893374" y="1419607"/>
                  </a:lnTo>
                  <a:lnTo>
                    <a:pt x="1869841" y="1456747"/>
                  </a:lnTo>
                  <a:lnTo>
                    <a:pt x="1844592" y="1492772"/>
                  </a:lnTo>
                  <a:lnTo>
                    <a:pt x="1817680" y="1527633"/>
                  </a:lnTo>
                  <a:lnTo>
                    <a:pt x="1789159" y="1561278"/>
                  </a:lnTo>
                  <a:lnTo>
                    <a:pt x="1759082" y="1593659"/>
                  </a:lnTo>
                  <a:lnTo>
                    <a:pt x="1727501" y="1624726"/>
                  </a:lnTo>
                  <a:lnTo>
                    <a:pt x="1694470" y="1654429"/>
                  </a:lnTo>
                  <a:lnTo>
                    <a:pt x="1660041" y="1682718"/>
                  </a:lnTo>
                  <a:lnTo>
                    <a:pt x="1624267" y="1709543"/>
                  </a:lnTo>
                  <a:lnTo>
                    <a:pt x="1587202" y="1734854"/>
                  </a:lnTo>
                  <a:lnTo>
                    <a:pt x="1548899" y="1758602"/>
                  </a:lnTo>
                  <a:lnTo>
                    <a:pt x="1509410" y="1780736"/>
                  </a:lnTo>
                  <a:lnTo>
                    <a:pt x="1468788" y="1801207"/>
                  </a:lnTo>
                  <a:lnTo>
                    <a:pt x="1427087" y="1819965"/>
                  </a:lnTo>
                  <a:lnTo>
                    <a:pt x="1384359" y="1836960"/>
                  </a:lnTo>
                  <a:lnTo>
                    <a:pt x="1340657" y="1852143"/>
                  </a:lnTo>
                  <a:lnTo>
                    <a:pt x="1296035" y="1865463"/>
                  </a:lnTo>
                  <a:lnTo>
                    <a:pt x="1250545" y="1876870"/>
                  </a:lnTo>
                  <a:lnTo>
                    <a:pt x="1204241" y="1886315"/>
                  </a:lnTo>
                  <a:lnTo>
                    <a:pt x="1157174" y="1893748"/>
                  </a:lnTo>
                  <a:lnTo>
                    <a:pt x="1109400" y="1899119"/>
                  </a:lnTo>
                  <a:lnTo>
                    <a:pt x="1060969" y="1902378"/>
                  </a:lnTo>
                  <a:lnTo>
                    <a:pt x="1011935" y="1903475"/>
                  </a:lnTo>
                  <a:lnTo>
                    <a:pt x="962902" y="1902378"/>
                  </a:lnTo>
                  <a:lnTo>
                    <a:pt x="914471" y="1899119"/>
                  </a:lnTo>
                  <a:lnTo>
                    <a:pt x="866697" y="1893748"/>
                  </a:lnTo>
                  <a:lnTo>
                    <a:pt x="819630" y="1886315"/>
                  </a:lnTo>
                  <a:lnTo>
                    <a:pt x="773326" y="1876870"/>
                  </a:lnTo>
                  <a:lnTo>
                    <a:pt x="727836" y="1865463"/>
                  </a:lnTo>
                  <a:lnTo>
                    <a:pt x="683214" y="1852143"/>
                  </a:lnTo>
                  <a:lnTo>
                    <a:pt x="639512" y="1836960"/>
                  </a:lnTo>
                  <a:lnTo>
                    <a:pt x="596784" y="1819965"/>
                  </a:lnTo>
                  <a:lnTo>
                    <a:pt x="555083" y="1801207"/>
                  </a:lnTo>
                  <a:lnTo>
                    <a:pt x="514461" y="1780736"/>
                  </a:lnTo>
                  <a:lnTo>
                    <a:pt x="474972" y="1758602"/>
                  </a:lnTo>
                  <a:lnTo>
                    <a:pt x="436669" y="1734854"/>
                  </a:lnTo>
                  <a:lnTo>
                    <a:pt x="399604" y="1709543"/>
                  </a:lnTo>
                  <a:lnTo>
                    <a:pt x="363830" y="1682718"/>
                  </a:lnTo>
                  <a:lnTo>
                    <a:pt x="329401" y="1654429"/>
                  </a:lnTo>
                  <a:lnTo>
                    <a:pt x="296370" y="1624726"/>
                  </a:lnTo>
                  <a:lnTo>
                    <a:pt x="264789" y="1593659"/>
                  </a:lnTo>
                  <a:lnTo>
                    <a:pt x="234712" y="1561278"/>
                  </a:lnTo>
                  <a:lnTo>
                    <a:pt x="206191" y="1527633"/>
                  </a:lnTo>
                  <a:lnTo>
                    <a:pt x="179279" y="1492772"/>
                  </a:lnTo>
                  <a:lnTo>
                    <a:pt x="154030" y="1456747"/>
                  </a:lnTo>
                  <a:lnTo>
                    <a:pt x="130497" y="1419607"/>
                  </a:lnTo>
                  <a:lnTo>
                    <a:pt x="108731" y="1381402"/>
                  </a:lnTo>
                  <a:lnTo>
                    <a:pt x="88788" y="1342182"/>
                  </a:lnTo>
                  <a:lnTo>
                    <a:pt x="70718" y="1301996"/>
                  </a:lnTo>
                  <a:lnTo>
                    <a:pt x="54576" y="1260895"/>
                  </a:lnTo>
                  <a:lnTo>
                    <a:pt x="40415" y="1218928"/>
                  </a:lnTo>
                  <a:lnTo>
                    <a:pt x="28286" y="1176145"/>
                  </a:lnTo>
                  <a:lnTo>
                    <a:pt x="18244" y="1132596"/>
                  </a:lnTo>
                  <a:lnTo>
                    <a:pt x="10342" y="1088331"/>
                  </a:lnTo>
                  <a:lnTo>
                    <a:pt x="4631" y="1043400"/>
                  </a:lnTo>
                  <a:lnTo>
                    <a:pt x="1166" y="997852"/>
                  </a:lnTo>
                  <a:lnTo>
                    <a:pt x="0" y="951737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43633" y="2467101"/>
            <a:ext cx="1075690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dirty="0">
                <a:latin typeface="Calibri"/>
                <a:cs typeface="Calibri"/>
              </a:rPr>
              <a:t>то</a:t>
            </a:r>
            <a:r>
              <a:rPr sz="2300" b="1" i="1" spc="-10" dirty="0">
                <a:latin typeface="Calibri"/>
                <a:cs typeface="Calibri"/>
              </a:rPr>
              <a:t>в</a:t>
            </a:r>
            <a:r>
              <a:rPr sz="2300" b="1" i="1" dirty="0">
                <a:latin typeface="Calibri"/>
                <a:cs typeface="Calibri"/>
              </a:rPr>
              <a:t>а</a:t>
            </a:r>
            <a:r>
              <a:rPr sz="2300" b="1" i="1" spc="-10" dirty="0">
                <a:latin typeface="Calibri"/>
                <a:cs typeface="Calibri"/>
              </a:rPr>
              <a:t>р</a:t>
            </a:r>
            <a:r>
              <a:rPr sz="2300" b="1" i="1" dirty="0">
                <a:latin typeface="Calibri"/>
                <a:cs typeface="Calibri"/>
              </a:rPr>
              <a:t>ы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227531" y="3263010"/>
            <a:ext cx="851535" cy="37655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300" b="1" i="1" spc="-5" dirty="0">
                <a:latin typeface="Calibri"/>
                <a:cs typeface="Calibri"/>
              </a:rPr>
              <a:t>усл</a:t>
            </a:r>
            <a:r>
              <a:rPr sz="2300" b="1" i="1" spc="-10" dirty="0">
                <a:latin typeface="Calibri"/>
                <a:cs typeface="Calibri"/>
              </a:rPr>
              <a:t>у</a:t>
            </a:r>
            <a:r>
              <a:rPr sz="2300" b="1" i="1" spc="-5" dirty="0">
                <a:latin typeface="Calibri"/>
                <a:cs typeface="Calibri"/>
              </a:rPr>
              <a:t>ги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97942" y="4153026"/>
            <a:ext cx="2583815" cy="376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300" b="1" i="1" spc="-5" dirty="0">
                <a:latin typeface="Calibri"/>
                <a:cs typeface="Calibri"/>
              </a:rPr>
              <a:t>права</a:t>
            </a:r>
            <a:r>
              <a:rPr sz="2300" b="1" i="1" spc="-35" dirty="0">
                <a:latin typeface="Calibri"/>
                <a:cs typeface="Calibri"/>
              </a:rPr>
              <a:t> </a:t>
            </a:r>
            <a:r>
              <a:rPr sz="2300" b="1" i="1" spc="-10" dirty="0">
                <a:latin typeface="Calibri"/>
                <a:cs typeface="Calibri"/>
              </a:rPr>
              <a:t>покупателей</a:t>
            </a:r>
            <a:endParaRPr sz="2300">
              <a:latin typeface="Calibri"/>
              <a:cs typeface="Calibri"/>
            </a:endParaRPr>
          </a:p>
        </p:txBody>
      </p: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3518408" y="0"/>
            <a:ext cx="50266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>
                <a:solidFill>
                  <a:schemeClr val="accent3">
                    <a:lumMod val="50000"/>
                  </a:schemeClr>
                </a:solidFill>
              </a:rPr>
              <a:t>Финансовая</a:t>
            </a:r>
            <a:r>
              <a:rPr sz="3600" spc="-9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3600" spc="-5" dirty="0">
                <a:solidFill>
                  <a:schemeClr val="accent3">
                    <a:lumMod val="50000"/>
                  </a:schemeClr>
                </a:solidFill>
              </a:rPr>
              <a:t>грамотность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76071" y="530478"/>
            <a:ext cx="1011110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49680" marR="5080" indent="-1237615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Акцент на </a:t>
            </a:r>
            <a:r>
              <a:rPr sz="3200" b="1" spc="-10" dirty="0">
                <a:solidFill>
                  <a:srgbClr val="006FC0"/>
                </a:solidFill>
                <a:latin typeface="Calibri"/>
                <a:cs typeface="Calibri"/>
              </a:rPr>
              <a:t>конкретные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повседневные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ситуации решения  личных и </a:t>
            </a:r>
            <a:r>
              <a:rPr sz="3200" b="1" spc="-5" dirty="0">
                <a:solidFill>
                  <a:srgbClr val="006FC0"/>
                </a:solidFill>
                <a:latin typeface="Calibri"/>
                <a:cs typeface="Calibri"/>
              </a:rPr>
              <a:t>семейных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финансовых</a:t>
            </a:r>
            <a:r>
              <a:rPr sz="3200" b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200" b="1" dirty="0">
                <a:solidFill>
                  <a:srgbClr val="006FC0"/>
                </a:solidFill>
                <a:latin typeface="Calibri"/>
                <a:cs typeface="Calibri"/>
              </a:rPr>
              <a:t>вопросов</a:t>
            </a:r>
            <a:endParaRPr sz="3200">
              <a:latin typeface="Calibri"/>
              <a:cs typeface="Calibri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8454390" y="1703577"/>
            <a:ext cx="3325495" cy="5354320"/>
            <a:chOff x="8454390" y="1703577"/>
            <a:chExt cx="3325495" cy="5354320"/>
          </a:xfrm>
        </p:grpSpPr>
        <p:sp>
          <p:nvSpPr>
            <p:cNvPr id="34" name="object 34"/>
            <p:cNvSpPr/>
            <p:nvPr/>
          </p:nvSpPr>
          <p:spPr>
            <a:xfrm>
              <a:off x="8460740" y="1710038"/>
              <a:ext cx="3312795" cy="5328920"/>
            </a:xfrm>
            <a:custGeom>
              <a:avLst/>
              <a:gdLst/>
              <a:ahLst/>
              <a:cxnLst/>
              <a:rect l="l" t="t" r="r" b="b"/>
              <a:pathLst>
                <a:path w="3312795" h="5328920">
                  <a:moveTo>
                    <a:pt x="3312413" y="0"/>
                  </a:moveTo>
                  <a:lnTo>
                    <a:pt x="0" y="0"/>
                  </a:lnTo>
                  <a:lnTo>
                    <a:pt x="0" y="5328539"/>
                  </a:lnTo>
                  <a:lnTo>
                    <a:pt x="3312413" y="5328539"/>
                  </a:lnTo>
                  <a:lnTo>
                    <a:pt x="3312413" y="0"/>
                  </a:lnTo>
                  <a:close/>
                </a:path>
              </a:pathLst>
            </a:custGeom>
            <a:solidFill>
              <a:srgbClr val="B7DE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8460740" y="1703577"/>
              <a:ext cx="3312795" cy="5354320"/>
            </a:xfrm>
            <a:custGeom>
              <a:avLst/>
              <a:gdLst/>
              <a:ahLst/>
              <a:cxnLst/>
              <a:rect l="l" t="t" r="r" b="b"/>
              <a:pathLst>
                <a:path w="3312795" h="5354320">
                  <a:moveTo>
                    <a:pt x="0" y="0"/>
                  </a:moveTo>
                  <a:lnTo>
                    <a:pt x="0" y="5354049"/>
                  </a:lnTo>
                </a:path>
                <a:path w="3312795" h="5354320">
                  <a:moveTo>
                    <a:pt x="3312286" y="0"/>
                  </a:moveTo>
                  <a:lnTo>
                    <a:pt x="3312286" y="5354049"/>
                  </a:lnTo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454390" y="1703577"/>
              <a:ext cx="3325495" cy="12700"/>
            </a:xfrm>
            <a:custGeom>
              <a:avLst/>
              <a:gdLst/>
              <a:ahLst/>
              <a:cxnLst/>
              <a:rect l="l" t="t" r="r" b="b"/>
              <a:pathLst>
                <a:path w="3325495" h="12700">
                  <a:moveTo>
                    <a:pt x="0" y="12700"/>
                  </a:moveTo>
                  <a:lnTo>
                    <a:pt x="3324986" y="12700"/>
                  </a:lnTo>
                  <a:lnTo>
                    <a:pt x="3324986" y="0"/>
                  </a:lnTo>
                  <a:lnTo>
                    <a:pt x="0" y="0"/>
                  </a:lnTo>
                  <a:lnTo>
                    <a:pt x="0" y="127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454390" y="7038577"/>
              <a:ext cx="3325495" cy="0"/>
            </a:xfrm>
            <a:custGeom>
              <a:avLst/>
              <a:gdLst/>
              <a:ahLst/>
              <a:cxnLst/>
              <a:rect l="l" t="t" r="r" b="b"/>
              <a:pathLst>
                <a:path w="3325495">
                  <a:moveTo>
                    <a:pt x="0" y="0"/>
                  </a:moveTo>
                  <a:lnTo>
                    <a:pt x="3324986" y="0"/>
                  </a:lnTo>
                </a:path>
              </a:pathLst>
            </a:custGeom>
            <a:ln w="381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8487282" y="1588389"/>
            <a:ext cx="2539365" cy="55283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2425" marR="83439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 </a:t>
            </a:r>
            <a:r>
              <a:rPr sz="2400" b="1" spc="-10" dirty="0">
                <a:solidFill>
                  <a:srgbClr val="001F5F"/>
                </a:solidFill>
                <a:latin typeface="Calibri"/>
                <a:cs typeface="Calibri"/>
              </a:rPr>
              <a:t>фокусе  </a:t>
            </a:r>
            <a:r>
              <a:rPr sz="2400" b="1" dirty="0">
                <a:solidFill>
                  <a:srgbClr val="001F5F"/>
                </a:solidFill>
                <a:latin typeface="Calibri"/>
                <a:cs typeface="Calibri"/>
              </a:rPr>
              <a:t>внимания  </a:t>
            </a:r>
            <a:r>
              <a:rPr sz="2400" b="1" spc="-25" dirty="0">
                <a:solidFill>
                  <a:srgbClr val="FF0000"/>
                </a:solidFill>
                <a:latin typeface="Calibri"/>
                <a:cs typeface="Calibri"/>
              </a:rPr>
              <a:t>модели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10" dirty="0">
                <a:solidFill>
                  <a:srgbClr val="FF0000"/>
                </a:solidFill>
                <a:latin typeface="Calibri"/>
                <a:cs typeface="Calibri"/>
              </a:rPr>
              <a:t>поведения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личности</a:t>
            </a:r>
            <a:r>
              <a:rPr sz="2400" b="1" spc="-9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в</a:t>
            </a:r>
            <a:endParaRPr sz="2400">
              <a:latin typeface="Calibri"/>
              <a:cs typeface="Calibri"/>
            </a:endParaRPr>
          </a:p>
          <a:p>
            <a:pPr marL="352425">
              <a:lnSpc>
                <a:spcPct val="100000"/>
              </a:lnSpc>
            </a:pP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сфере</a:t>
            </a:r>
            <a:r>
              <a:rPr sz="2400" b="1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Calibri"/>
                <a:cs typeface="Calibri"/>
              </a:rPr>
              <a:t>финансов</a:t>
            </a:r>
            <a:endParaRPr sz="2400">
              <a:latin typeface="Calibri"/>
              <a:cs typeface="Calibri"/>
            </a:endParaRPr>
          </a:p>
          <a:p>
            <a:pPr marL="353695" indent="-341630">
              <a:lnSpc>
                <a:spcPct val="100000"/>
              </a:lnSpc>
              <a:spcBef>
                <a:spcPts val="101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spc="-10" dirty="0">
                <a:latin typeface="Calibri"/>
                <a:cs typeface="Calibri"/>
              </a:rPr>
              <a:t>покупка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товаров</a:t>
            </a:r>
            <a:endParaRPr sz="2400">
              <a:latin typeface="Calibri"/>
              <a:cs typeface="Calibri"/>
            </a:endParaRPr>
          </a:p>
          <a:p>
            <a:pPr marL="353695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и</a:t>
            </a:r>
            <a:r>
              <a:rPr sz="2400" spc="-5" dirty="0">
                <a:latin typeface="Calibri"/>
                <a:cs typeface="Calibri"/>
              </a:rPr>
              <a:t> услуг</a:t>
            </a:r>
            <a:endParaRPr sz="2400">
              <a:latin typeface="Calibri"/>
              <a:cs typeface="Calibri"/>
            </a:endParaRPr>
          </a:p>
          <a:p>
            <a:pPr marL="353695" marR="643255" indent="-341630">
              <a:lnSpc>
                <a:spcPct val="100000"/>
              </a:lnSpc>
              <a:spcBef>
                <a:spcPts val="994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упра</a:t>
            </a:r>
            <a:r>
              <a:rPr sz="2400" spc="-20" dirty="0">
                <a:latin typeface="Calibri"/>
                <a:cs typeface="Calibri"/>
              </a:rPr>
              <a:t>в</a:t>
            </a:r>
            <a:r>
              <a:rPr sz="2400" spc="-5" dirty="0">
                <a:latin typeface="Calibri"/>
                <a:cs typeface="Calibri"/>
              </a:rPr>
              <a:t>ление  </a:t>
            </a:r>
            <a:r>
              <a:rPr sz="2400" dirty="0">
                <a:latin typeface="Calibri"/>
                <a:cs typeface="Calibri"/>
              </a:rPr>
              <a:t>семейным  </a:t>
            </a:r>
            <a:r>
              <a:rPr sz="2400" spc="-20" dirty="0">
                <a:latin typeface="Calibri"/>
                <a:cs typeface="Calibri"/>
              </a:rPr>
              <a:t>бюджетом</a:t>
            </a:r>
            <a:endParaRPr sz="2400">
              <a:latin typeface="Calibri"/>
              <a:cs typeface="Calibri"/>
            </a:endParaRPr>
          </a:p>
          <a:p>
            <a:pPr marL="353695" marR="38735" indent="-341630">
              <a:lnSpc>
                <a:spcPct val="100000"/>
              </a:lnSpc>
              <a:spcBef>
                <a:spcPts val="1000"/>
              </a:spcBef>
              <a:buFont typeface="Wingdings"/>
              <a:buChar char=""/>
              <a:tabLst>
                <a:tab pos="354330" algn="l"/>
              </a:tabLst>
            </a:pPr>
            <a:r>
              <a:rPr sz="2400" dirty="0">
                <a:latin typeface="Calibri"/>
                <a:cs typeface="Calibri"/>
              </a:rPr>
              <a:t>планирование  </a:t>
            </a:r>
            <a:r>
              <a:rPr sz="2400" spc="-5" dirty="0">
                <a:latin typeface="Calibri"/>
                <a:cs typeface="Calibri"/>
              </a:rPr>
              <a:t>финансовых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20" dirty="0">
                <a:latin typeface="Calibri"/>
                <a:cs typeface="Calibri"/>
              </a:rPr>
              <a:t>дел  </a:t>
            </a:r>
            <a:r>
              <a:rPr sz="2400" dirty="0">
                <a:latin typeface="Calibri"/>
                <a:cs typeface="Calibri"/>
              </a:rPr>
              <a:t>и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др.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0363" y="460375"/>
            <a:ext cx="6579234" cy="5661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600" spc="-40" dirty="0" smtClean="0">
                <a:solidFill>
                  <a:schemeClr val="accent3">
                    <a:lumMod val="50000"/>
                  </a:schemeClr>
                </a:solidFill>
              </a:rPr>
              <a:t>Г</a:t>
            </a:r>
            <a:r>
              <a:rPr lang="ru-RU" sz="3600" spc="-40" dirty="0" err="1" smtClean="0">
                <a:solidFill>
                  <a:schemeClr val="accent3">
                    <a:lumMod val="50000"/>
                  </a:schemeClr>
                </a:solidFill>
              </a:rPr>
              <a:t>лобальные</a:t>
            </a:r>
            <a:r>
              <a:rPr sz="3600" spc="-4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spc="-20" dirty="0" smtClean="0">
                <a:solidFill>
                  <a:schemeClr val="accent3">
                    <a:lumMod val="50000"/>
                  </a:schemeClr>
                </a:solidFill>
              </a:rPr>
              <a:t>компетенции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43000" y="1298575"/>
            <a:ext cx="9372600" cy="4426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b="1" spc="-20" dirty="0" smtClean="0">
                <a:solidFill>
                  <a:srgbClr val="002060"/>
                </a:solidFill>
                <a:cs typeface="Calibri"/>
              </a:rPr>
              <a:t> </a:t>
            </a:r>
            <a:r>
              <a:rPr lang="ru-RU" sz="2800" b="1" spc="-2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Глобальная </a:t>
            </a:r>
            <a:r>
              <a:rPr lang="ru-RU" sz="2800" b="1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компетентность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</a:t>
            </a:r>
            <a:r>
              <a:rPr lang="ru-RU" sz="2800" spc="-1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многогранная </a:t>
            </a:r>
            <a:r>
              <a:rPr lang="ru-RU" sz="2800" spc="-2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протяжении 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всей жизни.</a:t>
            </a:r>
          </a:p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2800" spc="-2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Глобально</a:t>
            </a:r>
            <a:r>
              <a:rPr lang="ru-RU" sz="2800" spc="-5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компетентная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личность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способна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изучать местные,  </a:t>
            </a:r>
            <a:r>
              <a:rPr lang="ru-RU" sz="2800" spc="-1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глобальные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проблемы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вопросы  </a:t>
            </a:r>
            <a:r>
              <a:rPr lang="ru-RU" sz="2800" spc="-2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межкультурного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взаимодействия,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понимать и 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оценивать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различные точки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зрения и 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мировоззрения,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 и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уважительно  взаимодействовать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другими,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800" spc="-7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также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12700" marR="240029">
              <a:lnSpc>
                <a:spcPct val="100000"/>
              </a:lnSpc>
            </a:pPr>
            <a:r>
              <a:rPr lang="ru-RU" sz="2800" spc="-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действовать ответственно для обеспечения 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устойчивого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развития и </a:t>
            </a:r>
            <a:r>
              <a:rPr lang="ru-RU" sz="2800" spc="-1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коллективного  </a:t>
            </a:r>
            <a:r>
              <a:rPr lang="ru-RU" sz="2800" spc="-15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благополучия.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9048" y="324688"/>
            <a:ext cx="57651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" dirty="0">
                <a:solidFill>
                  <a:schemeClr val="accent3">
                    <a:lumMod val="50000"/>
                  </a:schemeClr>
                </a:solidFill>
              </a:rPr>
              <a:t>Глобальные</a:t>
            </a:r>
            <a:r>
              <a:rPr sz="4000" spc="-4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4000" spc="-15" dirty="0">
                <a:solidFill>
                  <a:schemeClr val="accent3">
                    <a:lumMod val="50000"/>
                  </a:schemeClr>
                </a:solidFill>
              </a:rPr>
              <a:t>компетенции</a:t>
            </a:r>
            <a:endParaRPr sz="400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95400" y="1755775"/>
            <a:ext cx="9067800" cy="4876800"/>
          </a:xfrm>
          <a:prstGeom prst="rect">
            <a:avLst/>
          </a:prstGeom>
        </p:spPr>
      </p:pic>
      <p:sp>
        <p:nvSpPr>
          <p:cNvPr id="18" name="object 18"/>
          <p:cNvSpPr txBox="1"/>
          <p:nvPr/>
        </p:nvSpPr>
        <p:spPr>
          <a:xfrm>
            <a:off x="4555616" y="1069975"/>
            <a:ext cx="255460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Calibri"/>
                <a:cs typeface="Calibri"/>
              </a:rPr>
              <a:t>Исследование</a:t>
            </a:r>
            <a:r>
              <a:rPr sz="2400" b="1" spc="-50" dirty="0">
                <a:latin typeface="Calibri"/>
                <a:cs typeface="Calibri"/>
              </a:rPr>
              <a:t> </a:t>
            </a:r>
            <a:r>
              <a:rPr sz="2400" b="1" spc="-10" dirty="0">
                <a:latin typeface="Calibri"/>
                <a:cs typeface="Calibri"/>
              </a:rPr>
              <a:t>PISA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bject 20"/>
          <p:cNvSpPr txBox="1"/>
          <p:nvPr/>
        </p:nvSpPr>
        <p:spPr>
          <a:xfrm>
            <a:off x="10982706" y="6699605"/>
            <a:ext cx="226695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5" dirty="0">
                <a:solidFill>
                  <a:srgbClr val="888888"/>
                </a:solidFill>
                <a:latin typeface="Trebuchet MS"/>
                <a:cs typeface="Trebuchet MS"/>
              </a:rPr>
              <a:t>72</a:t>
            </a:r>
            <a:endParaRPr sz="1500">
              <a:latin typeface="Trebuchet MS"/>
              <a:cs typeface="Trebuchet MS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762000" y="765175"/>
            <a:ext cx="1066800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104139">
              <a:lnSpc>
                <a:spcPct val="100000"/>
              </a:lnSpc>
              <a:spcBef>
                <a:spcPts val="105"/>
              </a:spcBef>
            </a:pPr>
            <a:r>
              <a:rPr lang="ru-RU" sz="3200" b="1" spc="-20" dirty="0" smtClean="0">
                <a:solidFill>
                  <a:srgbClr val="002060"/>
                </a:solidFill>
                <a:latin typeface="Calibri"/>
                <a:cs typeface="Calibri"/>
              </a:rPr>
              <a:t>       </a:t>
            </a:r>
            <a:endParaRPr sz="3200" dirty="0">
              <a:latin typeface="Calibri"/>
              <a:cs typeface="Calibri"/>
            </a:endParaRPr>
          </a:p>
        </p:txBody>
      </p:sp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1447800" y="411976"/>
            <a:ext cx="9448800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Глобальные компетенции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глобальными компетенциями в исследовании понимаются способности: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критически рассматривать с различных точек зрения проблемы глобального характера и межкультурного взаимодействия;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осознавать, как культурные, религиозные, политические, расовые и иные различия влияют на восприятие, суждения и взгляды людей;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вступать в открытое, уважительное и эффективное взаимодействие с другими людьми на основе разделяемого всеми уважения к человеческому достоинству.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Глобальные компетенции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включают способность эффективно действовать индивидуально или в группе в различных ситуациях. Оцениваются также заинтересованность и осведомленность о глобальных тенденциях развития, управление поведением, открытость к новому, эмоциональное восприятие нового.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" y="402081"/>
            <a:ext cx="10820400" cy="112017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824865" algn="ctr">
              <a:lnSpc>
                <a:spcPct val="100000"/>
              </a:lnSpc>
              <a:spcBef>
                <a:spcPts val="95"/>
              </a:spcBef>
            </a:pPr>
            <a:r>
              <a:rPr sz="3600" spc="-5" dirty="0">
                <a:solidFill>
                  <a:schemeClr val="accent3">
                    <a:lumMod val="50000"/>
                  </a:schemeClr>
                </a:solidFill>
              </a:rPr>
              <a:t>Иллюстрация </a:t>
            </a:r>
            <a:r>
              <a:rPr sz="3600" spc="-30" dirty="0">
                <a:solidFill>
                  <a:schemeClr val="accent3">
                    <a:lumMod val="50000"/>
                  </a:schemeClr>
                </a:solidFill>
              </a:rPr>
              <a:t>модели </a:t>
            </a:r>
            <a:r>
              <a:rPr sz="3600" spc="-15" dirty="0">
                <a:solidFill>
                  <a:schemeClr val="accent3">
                    <a:lumMod val="50000"/>
                  </a:schemeClr>
                </a:solidFill>
              </a:rPr>
              <a:t>глобальных компетенций </a:t>
            </a:r>
            <a:r>
              <a:rPr sz="3600" spc="-20" dirty="0">
                <a:solidFill>
                  <a:schemeClr val="accent3">
                    <a:lumMod val="50000"/>
                  </a:schemeClr>
                </a:solidFill>
              </a:rPr>
              <a:t>как  </a:t>
            </a:r>
            <a:r>
              <a:rPr sz="3600" spc="-10" dirty="0">
                <a:solidFill>
                  <a:schemeClr val="accent3">
                    <a:lumMod val="50000"/>
                  </a:schemeClr>
                </a:solidFill>
              </a:rPr>
              <a:t>совокупности </a:t>
            </a:r>
            <a:r>
              <a:rPr sz="3600" spc="-5" dirty="0">
                <a:solidFill>
                  <a:schemeClr val="accent3">
                    <a:lumMod val="50000"/>
                  </a:schemeClr>
                </a:solidFill>
              </a:rPr>
              <a:t>взаимосвязанных </a:t>
            </a:r>
            <a:r>
              <a:rPr sz="3600" spc="-10" dirty="0" err="1">
                <a:solidFill>
                  <a:schemeClr val="accent3">
                    <a:lumMod val="50000"/>
                  </a:schemeClr>
                </a:solidFill>
              </a:rPr>
              <a:t>компонентов</a:t>
            </a:r>
            <a:r>
              <a:rPr sz="3600" spc="-1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6800" y="1527175"/>
            <a:ext cx="10447274" cy="4315540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12700" marR="232410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ü"/>
            </a:pPr>
            <a:r>
              <a:rPr lang="ru-RU" sz="2400" spc="-10" dirty="0" smtClean="0">
                <a:solidFill>
                  <a:schemeClr val="accent1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Учащиеся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представители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разных </a:t>
            </a:r>
            <a:r>
              <a:rPr sz="2400" spc="-3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культур, 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вместе работают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над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школьным</a:t>
            </a:r>
            <a:r>
              <a:rPr sz="2400" spc="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проектом</a:t>
            </a:r>
            <a:r>
              <a:rPr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ru-RU" sz="2400" spc="-1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232410">
              <a:lnSpc>
                <a:spcPct val="80000"/>
              </a:lnSpc>
              <a:spcBef>
                <a:spcPts val="620"/>
              </a:spcBef>
              <a:buFont typeface="Wingdings" pitchFamily="2" charset="2"/>
              <a:buChar char="ü"/>
            </a:pP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  <a:buFont typeface="Wingdings" pitchFamily="2" charset="2"/>
              <a:buChar char="ü"/>
            </a:pPr>
            <a:r>
              <a:rPr lang="ru-RU" sz="2400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Они</a:t>
            </a:r>
            <a:r>
              <a:rPr sz="2400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демонстрируют</a:t>
            </a:r>
            <a:r>
              <a:rPr sz="2400" spc="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глобальную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компетентность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поскольку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лучше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узнают  </a:t>
            </a:r>
            <a:r>
              <a:rPr sz="2400" spc="-10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друга</a:t>
            </a:r>
            <a:r>
              <a:rPr lang="ru-RU" sz="2400" spc="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ru-RU" sz="2400" spc="-1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>
              <a:lnSpc>
                <a:spcPts val="2375"/>
              </a:lnSpc>
              <a:spcBef>
                <a:spcPts val="5"/>
              </a:spcBef>
              <a:buFont typeface="Wingdings" pitchFamily="2" charset="2"/>
              <a:buChar char="ü"/>
            </a:pP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  <a:buFont typeface="Wingdings" pitchFamily="2" charset="2"/>
              <a:buChar char="ü"/>
            </a:pP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П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ытаются</a:t>
            </a:r>
            <a:r>
              <a:rPr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понять,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как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каждый воспринимает 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свою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роль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проекте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какова точка </a:t>
            </a:r>
            <a:r>
              <a:rPr sz="2400" spc="-5" dirty="0" err="1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зрения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 </a:t>
            </a:r>
            <a:r>
              <a:rPr sz="2400" spc="-1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другого</a:t>
            </a: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lang="ru-RU" sz="2400" spc="-10" dirty="0" smtClean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5880">
              <a:lnSpc>
                <a:spcPct val="80100"/>
              </a:lnSpc>
              <a:spcBef>
                <a:spcPts val="525"/>
              </a:spcBef>
              <a:buFont typeface="Wingdings" pitchFamily="2" charset="2"/>
              <a:buChar char="ü"/>
            </a:pP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  <a:buFont typeface="Wingdings" pitchFamily="2" charset="2"/>
              <a:buChar char="ü"/>
            </a:pPr>
            <a:r>
              <a:rPr lang="ru-RU"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О</a:t>
            </a:r>
            <a:r>
              <a:rPr sz="2400" spc="-1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бсуждают</a:t>
            </a:r>
            <a:r>
              <a:rPr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недопонимание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обмениваются 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ожиданиями и </a:t>
            </a:r>
            <a:r>
              <a:rPr sz="2400" spc="-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чувствами</a:t>
            </a:r>
            <a:r>
              <a:rPr lang="ru-RU" sz="2400" spc="-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</a:p>
          <a:p>
            <a:pPr marL="12700" marR="5080" algn="just">
              <a:lnSpc>
                <a:spcPts val="2110"/>
              </a:lnSpc>
              <a:spcBef>
                <a:spcPts val="509"/>
              </a:spcBef>
            </a:pP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2700" marR="30480" algn="just">
              <a:lnSpc>
                <a:spcPct val="80000"/>
              </a:lnSpc>
              <a:spcBef>
                <a:spcPts val="550"/>
              </a:spcBef>
              <a:buFont typeface="Wingdings" pitchFamily="2" charset="2"/>
              <a:buChar char="ü"/>
            </a:pPr>
            <a:r>
              <a:rPr lang="ru-RU" sz="2400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И</a:t>
            </a:r>
            <a:r>
              <a:rPr sz="2400" spc="-15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спользуют</a:t>
            </a:r>
            <a:r>
              <a:rPr sz="2400" spc="-15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то,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что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они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узнают друг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от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друга,  чтобы </a:t>
            </a:r>
            <a:r>
              <a:rPr sz="24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улучшить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социальные отношения в их  </a:t>
            </a:r>
            <a:r>
              <a:rPr sz="24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классе </a:t>
            </a:r>
            <a:r>
              <a:rPr sz="24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2400" spc="-20" dirty="0" err="1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школе</a:t>
            </a:r>
            <a:r>
              <a:rPr sz="2400" spc="-10" dirty="0" smtClean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.</a:t>
            </a:r>
            <a:endParaRPr sz="24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977118" y="6693509"/>
            <a:ext cx="217804" cy="25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spc="-5" dirty="0">
                <a:solidFill>
                  <a:srgbClr val="888888"/>
                </a:solidFill>
                <a:latin typeface="Calibri"/>
                <a:cs typeface="Calibri"/>
              </a:rPr>
              <a:t>76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rgbClr val="002060"/>
                </a:solidFill>
              </a:rPr>
              <a:t>      </a:t>
            </a:r>
            <a:r>
              <a:rPr sz="3600" spc="-5" dirty="0" err="1" smtClean="0">
                <a:solidFill>
                  <a:schemeClr val="accent3">
                    <a:lumMod val="50000"/>
                  </a:schemeClr>
                </a:solidFill>
              </a:rPr>
              <a:t>Функциональная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3600" spc="-5" dirty="0" err="1">
                <a:solidFill>
                  <a:schemeClr val="accent3">
                    <a:lumMod val="50000"/>
                  </a:schemeClr>
                </a:solidFill>
              </a:rPr>
              <a:t>грамотность</a:t>
            </a:r>
            <a:r>
              <a:rPr sz="3600" spc="-5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87716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3000" y="1374775"/>
            <a:ext cx="10134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Функциональная грамотность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— это умение эффективно действовать в нестандартных жизненных ситуациях. Ее можно определить как «повседневную мудрость», способность решать задачи за пределами парты, грамотно строить свою жизнь и не теряться в ней.</a:t>
            </a: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«Функциональная грамотность сегодня — это базовое образование личности. Ребенку важно обладать: 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1.Готовностью успешно взаимодействовать с изменяющимся окружающим миром.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2. Возможностью решать различные (в том числе нестандартные) учебные и жизненные задачи. 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3.Способностью строить социальные отношения. 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400" i="1" dirty="0" smtClean="0">
                <a:solidFill>
                  <a:schemeClr val="tx2">
                    <a:lumMod val="75000"/>
                  </a:schemeClr>
                </a:solidFill>
              </a:rPr>
              <a:t>4.Совокупностью рефлексивных умений, обеспечивающих оценку своей грамотности, стремление к дальнейшему образованию».</a:t>
            </a:r>
          </a:p>
          <a:p>
            <a:r>
              <a:rPr lang="ru-RU" i="1" dirty="0" smtClean="0">
                <a:solidFill>
                  <a:schemeClr val="tx2">
                    <a:lumMod val="75000"/>
                  </a:schemeClr>
                </a:solidFill>
              </a:rPr>
              <a:t>                                                          Российский педагог, член-корреспондент РАО  Н.Ф.Виноградова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>
                <a:solidFill>
                  <a:schemeClr val="accent3">
                    <a:lumMod val="50000"/>
                  </a:schemeClr>
                </a:solidFill>
              </a:rPr>
              <a:t>Креативное </a:t>
            </a:r>
            <a:r>
              <a:rPr spc="-5" smtClean="0">
                <a:solidFill>
                  <a:schemeClr val="accent3">
                    <a:lumMod val="50000"/>
                  </a:schemeClr>
                </a:solidFill>
              </a:rPr>
              <a:t>мышление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35711" y="858139"/>
            <a:ext cx="11334115" cy="42538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28600">
              <a:lnSpc>
                <a:spcPct val="100000"/>
              </a:lnSpc>
              <a:spcBef>
                <a:spcPts val="100"/>
              </a:spcBef>
            </a:pP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Способность </a:t>
            </a:r>
            <a:r>
              <a:rPr sz="33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продуктивно 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участвовать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 </a:t>
            </a:r>
            <a:r>
              <a:rPr sz="33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процессе </a:t>
            </a:r>
            <a:r>
              <a:rPr sz="33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выработки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 </a:t>
            </a:r>
            <a:r>
              <a:rPr sz="3300" b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оценки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3300" b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совершенствовании </a:t>
            </a:r>
            <a:r>
              <a:rPr sz="33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идей, 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направленных</a:t>
            </a:r>
            <a:r>
              <a:rPr sz="3300" spc="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на</a:t>
            </a:r>
          </a:p>
          <a:p>
            <a:pPr marL="12700">
              <a:lnSpc>
                <a:spcPct val="100000"/>
              </a:lnSpc>
            </a:pPr>
            <a:r>
              <a:rPr sz="33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получение</a:t>
            </a:r>
            <a:endParaRPr sz="3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03860" marR="136652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инновационных 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(новых, </a:t>
            </a:r>
            <a:r>
              <a:rPr sz="33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новаторских, 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оригинальных,  нестандартных,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непривычных) и</a:t>
            </a:r>
            <a:r>
              <a:rPr sz="33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b="1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эффективных</a:t>
            </a:r>
            <a:endParaRPr sz="3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03860">
              <a:lnSpc>
                <a:spcPct val="100000"/>
              </a:lnSpc>
            </a:pP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(действенных, </a:t>
            </a:r>
            <a:r>
              <a:rPr sz="33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результативных, </a:t>
            </a:r>
            <a:r>
              <a:rPr sz="33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экономичных, 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оптимальных</a:t>
            </a:r>
            <a:r>
              <a:rPr sz="3300" spc="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)</a:t>
            </a:r>
          </a:p>
          <a:p>
            <a:pPr marL="403860">
              <a:lnSpc>
                <a:spcPct val="100000"/>
              </a:lnSpc>
              <a:spcBef>
                <a:spcPts val="5"/>
              </a:spcBef>
            </a:pPr>
            <a:r>
              <a:rPr sz="3300" b="1" i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решений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и/или</a:t>
            </a:r>
          </a:p>
          <a:p>
            <a:pPr marL="403860" indent="-391795">
              <a:lnSpc>
                <a:spcPct val="100000"/>
              </a:lnSpc>
              <a:spcBef>
                <a:spcPts val="805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нового </a:t>
            </a:r>
            <a:r>
              <a:rPr sz="3300" b="1" i="1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знания</a:t>
            </a: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,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и/или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5711" y="5186883"/>
            <a:ext cx="9850755" cy="1534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3860" indent="-391795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403860" algn="l"/>
                <a:tab pos="404495" algn="l"/>
              </a:tabLst>
            </a:pPr>
            <a:r>
              <a:rPr sz="3300" b="1" i="1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эффектного </a:t>
            </a:r>
            <a:r>
              <a:rPr sz="33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(впечатляющего,</a:t>
            </a:r>
            <a:r>
              <a:rPr sz="33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33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вдохновляющего,</a:t>
            </a:r>
            <a:endParaRPr sz="3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03860" marR="5080">
              <a:lnSpc>
                <a:spcPct val="100000"/>
              </a:lnSpc>
              <a:spcBef>
                <a:spcPts val="5"/>
              </a:spcBef>
            </a:pPr>
            <a:r>
              <a:rPr sz="33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необыкновенного, </a:t>
            </a:r>
            <a:r>
              <a:rPr sz="3300" spc="-2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удивительного </a:t>
            </a:r>
            <a:r>
              <a:rPr sz="330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и </a:t>
            </a:r>
            <a:r>
              <a:rPr sz="33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т.п.) </a:t>
            </a:r>
            <a:r>
              <a:rPr sz="3300" b="1" i="1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выражения  воображения</a:t>
            </a:r>
            <a:endParaRPr sz="33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384175"/>
            <a:ext cx="7162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000" spc="-5" dirty="0" smtClean="0">
                <a:solidFill>
                  <a:schemeClr val="accent3">
                    <a:lumMod val="50000"/>
                  </a:schemeClr>
                </a:solidFill>
              </a:rPr>
              <a:t>Исследование Р</a:t>
            </a:r>
            <a:r>
              <a:rPr lang="en-US" sz="4000" spc="-5" dirty="0" smtClean="0">
                <a:solidFill>
                  <a:schemeClr val="accent3">
                    <a:lumMod val="50000"/>
                  </a:schemeClr>
                </a:solidFill>
              </a:rPr>
              <a:t>IS</a:t>
            </a:r>
            <a:r>
              <a:rPr lang="ru-RU" sz="4000" spc="-5" dirty="0" smtClean="0">
                <a:solidFill>
                  <a:schemeClr val="accent3">
                    <a:lumMod val="50000"/>
                  </a:schemeClr>
                </a:solidFill>
              </a:rPr>
              <a:t>А – 2018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4000" dirty="0" smtClean="0">
                <a:solidFill>
                  <a:schemeClr val="accent3">
                    <a:lumMod val="50000"/>
                  </a:schemeClr>
                </a:solidFill>
              </a:rPr>
            </a:br>
            <a:endParaRPr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81200" y="942975"/>
          <a:ext cx="8839200" cy="4237592"/>
        </p:xfrm>
        <a:graphic>
          <a:graphicData uri="http://schemas.openxmlformats.org/drawingml/2006/table">
            <a:tbl>
              <a:tblPr/>
              <a:tblGrid>
                <a:gridCol w="4236639"/>
                <a:gridCol w="4602561"/>
              </a:tblGrid>
              <a:tr h="113211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Международный центр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Организация экономического сотрудничества и развития (ОЭСР)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Количествостран-участниц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9 стран мира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Выборка РФ</a:t>
                      </a:r>
                      <a:endParaRPr lang="ru-RU" sz="24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10 153 учащихся 15-летнего возраста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265 образовательных организаций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42 региона РФ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Основное направление данного цикла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9746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lang="ru-RU" sz="3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Результаты исследования Р</a:t>
            </a:r>
            <a:r>
              <a:rPr lang="en-US" sz="3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IS</a:t>
            </a:r>
            <a:r>
              <a:rPr lang="ru-RU" sz="3600" b="1" spc="-5" dirty="0" smtClean="0">
                <a:solidFill>
                  <a:srgbClr val="002060"/>
                </a:solidFill>
                <a:latin typeface="Calibri"/>
                <a:cs typeface="Calibri"/>
              </a:rPr>
              <a:t>А - 2018</a:t>
            </a: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 smtClean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1374773"/>
          <a:ext cx="7772399" cy="4172639"/>
        </p:xfrm>
        <a:graphic>
          <a:graphicData uri="http://schemas.openxmlformats.org/drawingml/2006/table">
            <a:tbl>
              <a:tblPr/>
              <a:tblGrid>
                <a:gridCol w="2588688"/>
                <a:gridCol w="2777486"/>
                <a:gridCol w="2406225"/>
              </a:tblGrid>
              <a:tr h="234476"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850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Направление исследования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Место РФ среди других </a:t>
                      </a:r>
                      <a:b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</a:b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стран-участниц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 количеству баллов)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 РФ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(по 1000-балльной шкале)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510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Естественно-научная грамотность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33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Математическая грамотность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30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488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3402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Читательская грамотность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31</a:t>
                      </a:r>
                      <a:endParaRPr lang="ru-RU" sz="200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479</a:t>
                      </a:r>
                      <a:endParaRPr lang="ru-RU" sz="20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Проблемы в формировании ФГ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1374775"/>
            <a:ext cx="92202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едостаточное владение смысловым чтением;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трудности при решении задач на интерпретацию информации;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затруднение в решении задач, требующих  анализа и обобщения;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24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н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еумение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 высказывать предположения, строить доказательства.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002060"/>
                </a:solidFill>
              </a:rPr>
              <a:t> 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Компетенции педагога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1374775"/>
            <a:ext cx="9220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профессиональная;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коммуникативная;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информационная;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правовая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9200" y="104012"/>
            <a:ext cx="9525000" cy="118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Результаты мониторинга профессиональных затруднений педагогов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143000" y="1908175"/>
          <a:ext cx="8534400" cy="4673154"/>
        </p:xfrm>
        <a:graphic>
          <a:graphicData uri="http://schemas.openxmlformats.org/drawingml/2006/table">
            <a:tbl>
              <a:tblPr/>
              <a:tblGrid>
                <a:gridCol w="8534400"/>
              </a:tblGrid>
              <a:tr h="40742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Показатели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423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использовать в  профессиональной деятельности информационные ресурсы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88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Умение разработать образовательную программу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7122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Умения использовать психологические методы,  приемы, процедуры в профессиональной деятельности; знания детской психологии; умение принимать решение в различных педагогических ситуациях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2773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Владение современными формами, методами, методиками преподавания  и оценивания обучения (уровень профессиональных умений)</a:t>
                      </a:r>
                      <a:endParaRPr lang="ru-RU" sz="2400" dirty="0">
                        <a:solidFill>
                          <a:schemeClr val="tx2">
                            <a:lumMod val="75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73660" marR="7366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5800" y="104012"/>
            <a:ext cx="106680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Пути повышения эффективности работы педагога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917575"/>
            <a:ext cx="1051560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Обновление учебных и методических материалов с учетом переориентации системы образования на новые результаты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Целенаправленное и систематичное повышение квалификации учителей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Введение комплексного мониторинга образовательных достижений учащихся и качества образования с использованием современных измерителей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;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Широкое информирование профессионального сообщества и общественности о      результатах и инструментарии международных исследований.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Диссеминация лучшего педагогического опыта, используя опыт работы творческих групп педагогов, работу </a:t>
            </a:r>
            <a:r>
              <a:rPr lang="ru-RU" sz="2800" dirty="0" err="1" smtClean="0">
                <a:solidFill>
                  <a:schemeClr val="tx2">
                    <a:lumMod val="75000"/>
                  </a:schemeClr>
                </a:solidFill>
              </a:rPr>
              <a:t>стажировочных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 площадок.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8200" y="104012"/>
            <a:ext cx="9753599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002060"/>
                </a:solidFill>
              </a:rPr>
              <a:t> 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     Эффективные педагогические практики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882333"/>
            <a:ext cx="9220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учение в общении или учебное сотрудничество;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поисковая активность;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создание учебных ситуаций;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оценочная самостоятельность;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приобретение опыта.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4045" y="104012"/>
            <a:ext cx="68961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rgbClr val="002060"/>
                </a:solidFill>
              </a:rPr>
              <a:t> </a:t>
            </a: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 Образовательные ресурсы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990600" y="1374775"/>
            <a:ext cx="922020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внешние образовательные ресурсы;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внутренние ресурсы;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самообразование педагога;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ru-RU" sz="3200" dirty="0" smtClean="0">
              <a:solidFill>
                <a:schemeClr val="tx2">
                  <a:lumMod val="75000"/>
                </a:schemeClr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cs typeface="Times New Roman" pitchFamily="18" charset="0"/>
              </a:rPr>
              <a:t>взаимообучение</a:t>
            </a:r>
            <a:r>
              <a:rPr kumimoji="0" lang="ru-RU" sz="3200" b="0" i="0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104012"/>
            <a:ext cx="7111745" cy="6051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5" dirty="0" smtClean="0">
                <a:solidFill>
                  <a:schemeClr val="accent3">
                    <a:lumMod val="50000"/>
                  </a:schemeClr>
                </a:solidFill>
              </a:rPr>
              <a:t>Нормативная база</a:t>
            </a:r>
            <a:endParaRPr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457200" y="1033750"/>
            <a:ext cx="103632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Письмо Министерства просвещения Российской Федерации от 26 января 2021 г. N ТВ-94/04 «Об электронном банке тренировочных заданий по оценке функциональной грамотности»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Письмо Департамента государственной политики и управления в сфере общего образования от 14.09.2021 № 03–1510«Об организации работы по повышению функциональной грамотности»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Calibri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Письмо Департамента государственной политики и управления в сфере общего образования от 17.09.2021 № 03–1526 «О методическом обеспечении работы по повышению функциональной грамотности»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rgbClr val="002060"/>
                </a:solidFill>
              </a:rPr>
              <a:t>        </a:t>
            </a:r>
            <a:r>
              <a:rPr sz="3600" spc="-5" dirty="0" err="1" smtClean="0">
                <a:solidFill>
                  <a:schemeClr val="accent3">
                    <a:lumMod val="50000"/>
                  </a:schemeClr>
                </a:solidFill>
              </a:rPr>
              <a:t>Функциональн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о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3600" spc="-5" dirty="0" err="1" smtClean="0">
                <a:solidFill>
                  <a:schemeClr val="accent3">
                    <a:lumMod val="50000"/>
                  </a:schemeClr>
                </a:solidFill>
              </a:rPr>
              <a:t>грамотн</a:t>
            </a:r>
            <a:r>
              <a:rPr lang="ru-RU" sz="3600" spc="-5" dirty="0" err="1" smtClean="0">
                <a:solidFill>
                  <a:schemeClr val="accent3">
                    <a:lumMod val="50000"/>
                  </a:schemeClr>
                </a:solidFill>
              </a:rPr>
              <a:t>ая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 личность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877163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lang="ru-RU" sz="2800" spc="-10" dirty="0" smtClean="0">
              <a:latin typeface="Calibri"/>
              <a:cs typeface="Calibri"/>
            </a:endParaRPr>
          </a:p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sz="2800" spc="-10" smtClean="0">
                <a:latin typeface="Calibri"/>
                <a:cs typeface="Calibri"/>
              </a:rPr>
              <a:t>	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971800" y="2568913"/>
            <a:ext cx="59436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Рисунок 3" descr="https://fsd.multiurok.ru/html/2019/09/20/s_5d849a52741ad/img_s1208174_1_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374775"/>
            <a:ext cx="9448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04012"/>
            <a:ext cx="9677400" cy="10284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</a:t>
            </a: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БАЗЫ МАТЕРИАЛОВ ДЛЯ ФОРМИРОВАНИЯ И ОЦЕНКИ ФУНКЦИОНАЛЬНОЙ ГРАМОТНОСТИ</a:t>
            </a:r>
            <a:endParaRPr sz="2800"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0200" y="1527175"/>
            <a:ext cx="86106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банк заданий Института стратегии развития образования;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Банк заданий по естественнонаучной грамотности ФИПИ;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открытый банк заданий PISA (ФИОКО), </a:t>
            </a:r>
          </a:p>
          <a:p>
            <a:pPr>
              <a:buFont typeface="Wingdings" pitchFamily="2" charset="2"/>
              <a:buChar char="ü"/>
            </a:pP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электронный банк заданий по функциональной грамотности («Просвещение»)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71600" y="104012"/>
            <a:ext cx="9677400" cy="11515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ru-RU" dirty="0" smtClean="0"/>
              <a:t> </a:t>
            </a:r>
            <a:r>
              <a:rPr lang="ru-RU" sz="3600" dirty="0" smtClean="0">
                <a:solidFill>
                  <a:schemeClr val="accent3">
                    <a:lumMod val="50000"/>
                  </a:schemeClr>
                </a:solidFill>
              </a:rPr>
              <a:t>Результат работы по формированию функциональной грамотности</a:t>
            </a:r>
            <a:endParaRPr sz="3600" spc="-5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1130788" y="5289041"/>
            <a:ext cx="122555" cy="4832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8</a:t>
            </a:r>
            <a:endParaRPr sz="1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1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14400" y="1374775"/>
            <a:ext cx="9525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готовность успешно взаимодействовать с изменяющимся окружающим миром,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возможность решать различные (в том числе нестандартные) учебные и жизненные задачи,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способность строить социальные отношения,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совокупность рефлексивных умений, обеспечивающих   оценку своей грамотности, </a:t>
            </a:r>
            <a:endParaRPr lang="ru-RU" sz="2800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стремление к дальнейшему образованию.</a:t>
            </a:r>
            <a:endParaRPr lang="ru-RU" sz="28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57400" y="688975"/>
            <a:ext cx="7605648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72257" y="536575"/>
            <a:ext cx="6755765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40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38400" y="384175"/>
            <a:ext cx="7162800" cy="12432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4000" dirty="0" smtClean="0">
                <a:solidFill>
                  <a:srgbClr val="002060"/>
                </a:solidFill>
              </a:rPr>
              <a:t/>
            </a:r>
            <a:br>
              <a:rPr lang="ru-RU" sz="4000" dirty="0" smtClean="0">
                <a:solidFill>
                  <a:srgbClr val="002060"/>
                </a:solidFill>
              </a:rPr>
            </a:br>
            <a:endParaRPr sz="40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981200" y="942975"/>
          <a:ext cx="8839200" cy="3962401"/>
        </p:xfrm>
        <a:graphic>
          <a:graphicData uri="http://schemas.openxmlformats.org/drawingml/2006/table">
            <a:tbl>
              <a:tblPr/>
              <a:tblGrid>
                <a:gridCol w="4236639"/>
                <a:gridCol w="4602561"/>
              </a:tblGrid>
              <a:tr h="113211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98172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6605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62000" y="1527175"/>
            <a:ext cx="10660380" cy="104644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2060"/>
                </a:solidFill>
              </a:rPr>
              <a:t>  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41375"/>
            <a:ext cx="9603127" cy="3803268"/>
          </a:xfrm>
          <a:prstGeom prst="rect">
            <a:avLst/>
          </a:prstGeom>
          <a:noFill/>
        </p:spPr>
        <p:txBody>
          <a:bodyPr wrap="square" lIns="108887" tIns="54443" rIns="108887" bIns="54443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БЛАГОДАРЮ 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ЗА  ВНИМАНИЕ!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ЖЕЛАЮ ДУМАЮЩИХ И </a:t>
            </a:r>
          </a:p>
          <a:p>
            <a:pPr algn="ctr"/>
            <a:r>
              <a:rPr lang="ru-RU" sz="48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ЧИТАЮЩИХ УЧЕНИКОВ</a:t>
            </a:r>
            <a:r>
              <a:rPr lang="ru-RU" sz="9600" b="1" dirty="0" smtClean="0">
                <a:solidFill>
                  <a:srgbClr val="C00000"/>
                </a:solidFill>
                <a:latin typeface="Sitka Subheading" panose="02000505000000020004" pitchFamily="2" charset="0"/>
              </a:rPr>
              <a:t>!</a:t>
            </a:r>
            <a:endParaRPr lang="ru-RU" sz="9600" b="1" dirty="0">
              <a:solidFill>
                <a:srgbClr val="C00000"/>
              </a:solidFill>
              <a:latin typeface="Sitka Subheading" panose="02000505000000020004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29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        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lang="ru-RU" sz="3600" spc="-5" dirty="0" err="1" smtClean="0">
                <a:solidFill>
                  <a:schemeClr val="accent3">
                    <a:lumMod val="50000"/>
                  </a:schemeClr>
                </a:solidFill>
              </a:rPr>
              <a:t>акторы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, влияющие на развитие ФГ.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41146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524000" y="1896507"/>
            <a:ext cx="9220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Содержание образования (стандарты, учебные программы)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Формы и методы обучения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Система диагностики и оценки учебных достижений обучающихся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Программы внешкольного, дополнительного образования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 Модель управления школой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Наличие дружелюбной образовательной среды, основанной на принципах партнерства со всеми заинтересованными сторонами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Активная роль родителей в процессе обучения и воспитания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        Педагогические технологии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493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2918555"/>
            <a:ext cx="86106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1752600" y="1462354"/>
            <a:ext cx="784860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Проблемно – диалогическая технология освоения новых знаний.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Технология формирования  правильной читательской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Технология проектной деятельности.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Обучение на основе «учебных ситуаций».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Уровневая дифференциация 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Информационные и коммуникационные технологии.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ea typeface="Calibri" pitchFamily="34" charset="0"/>
                <a:cs typeface="Arial" pitchFamily="34" charset="0"/>
              </a:rPr>
              <a:t> Технология оценивания учебных достижений учащихся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cs typeface="Arial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50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50000"/>
                  </a:schemeClr>
                </a:solidFill>
                <a:effectLst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rgbClr val="002060"/>
                </a:solidFill>
              </a:rPr>
              <a:t>        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Формы отработки ФГ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493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219200" y="1441228"/>
            <a:ext cx="8610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Групповая форма работы.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Игровая форма работы.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Творческая форма работы.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Дифференцированное обучение.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Тестовые задания.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Применение ИКТ.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Онлайн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задания, конкурсы, олимпиады.</a:t>
            </a:r>
          </a:p>
          <a:p>
            <a:pPr lvl="0">
              <a:buFont typeface="Arial" pitchFamily="34" charset="0"/>
              <a:buChar char="•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Дистанционное обучение.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lang="ru-RU" sz="2400" dirty="0" smtClean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460375"/>
            <a:ext cx="9260205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rgbClr val="002060"/>
                </a:solidFill>
              </a:rPr>
              <a:t>                      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Компоненты ФГ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493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685800" y="1005444"/>
            <a:ext cx="9753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Знания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сведений, правил, принципов; усвоение общих понятий и умений, составляющих познавательную основу решения стандартных задач в различных сферах жизнедеятельности;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Умения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адаптироваться к изменяющемуся миру, решать конфликты, работать с информацией, вести деловую переписку, применять правила личной безопасности в жизни.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Готовность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Arial" pitchFamily="34" charset="0"/>
              </a:rPr>
              <a:t> ориентироваться в ценностях и нормах современного мира, принимать особенности жизни для удовлетворения своих жизненных запросов, повышать уровень образования на основе осознанного выбора.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0444" y="637743"/>
            <a:ext cx="926020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      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Параметры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3600" spc="-5" dirty="0" err="1" smtClean="0">
                <a:solidFill>
                  <a:schemeClr val="accent3">
                    <a:lumMod val="50000"/>
                  </a:schemeClr>
                </a:solidFill>
              </a:rPr>
              <a:t>ф</a:t>
            </a:r>
            <a:r>
              <a:rPr sz="3600" spc="-5" dirty="0" err="1" smtClean="0">
                <a:solidFill>
                  <a:schemeClr val="accent3">
                    <a:lumMod val="50000"/>
                  </a:schemeClr>
                </a:solidFill>
              </a:rPr>
              <a:t>ункциональн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ой</a:t>
            </a:r>
            <a:r>
              <a:rPr sz="3600" spc="-5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sz="3600" spc="-5" dirty="0" err="1" smtClean="0">
                <a:solidFill>
                  <a:schemeClr val="accent3">
                    <a:lumMod val="50000"/>
                  </a:schemeClr>
                </a:solidFill>
              </a:rPr>
              <a:t>грамотност</a:t>
            </a:r>
            <a:r>
              <a:rPr lang="ru-RU" sz="3600" spc="-5" dirty="0" smtClean="0">
                <a:solidFill>
                  <a:schemeClr val="accent3">
                    <a:lumMod val="50000"/>
                  </a:schemeClr>
                </a:solidFill>
              </a:rPr>
              <a:t>и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60196" y="1722881"/>
            <a:ext cx="10769804" cy="449354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429259" marR="711200" indent="-391795">
              <a:lnSpc>
                <a:spcPts val="2690"/>
              </a:lnSpc>
              <a:spcBef>
                <a:spcPts val="740"/>
              </a:spcBef>
              <a:tabLst>
                <a:tab pos="5353050" algn="l"/>
              </a:tabLst>
            </a:pPr>
            <a:r>
              <a:rPr lang="ru-RU" sz="2800" b="1" spc="-5" dirty="0" smtClean="0">
                <a:solidFill>
                  <a:srgbClr val="002060"/>
                </a:solidFill>
                <a:latin typeface="Calibri"/>
                <a:cs typeface="Calibri"/>
              </a:rPr>
              <a:t>         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1222375"/>
            <a:ext cx="10134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ункциональная грамотность включает: </a:t>
            </a:r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языковую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компьютерную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информационную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правовую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коммуникативную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гражданскую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финансовую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экологическую грамотность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способность ставить и изменять цели и задачи собственной деятельности 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реализовывать простейшие акты деятельности в ситуации неопределенности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19683" y="264414"/>
            <a:ext cx="10339705" cy="490647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39370" algn="ctr">
              <a:lnSpc>
                <a:spcPts val="3890"/>
              </a:lnSpc>
              <a:spcBef>
                <a:spcPts val="100"/>
              </a:spcBef>
            </a:pPr>
            <a:r>
              <a:rPr sz="3600" b="1" spc="-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Основные </a:t>
            </a:r>
            <a:r>
              <a:rPr sz="3600" b="1" spc="-1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направления</a:t>
            </a:r>
            <a:r>
              <a:rPr sz="3600" b="1" spc="-2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-5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формирования</a:t>
            </a:r>
            <a:endParaRPr sz="3600" dirty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r>
              <a:rPr sz="3600" b="1" spc="-10" dirty="0" err="1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функциональной</a:t>
            </a:r>
            <a:r>
              <a:rPr sz="3600" b="1" spc="-10" dirty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 </a:t>
            </a:r>
            <a:r>
              <a:rPr sz="3600" b="1" spc="-5" dirty="0" err="1" smtClean="0">
                <a:solidFill>
                  <a:schemeClr val="accent3">
                    <a:lumMod val="50000"/>
                  </a:schemeClr>
                </a:solidFill>
                <a:latin typeface="Calibri"/>
                <a:cs typeface="Calibri"/>
              </a:rPr>
              <a:t>грамотности</a:t>
            </a:r>
            <a:endParaRPr lang="ru-RU" sz="3600" b="1" spc="-5" dirty="0" smtClean="0">
              <a:solidFill>
                <a:schemeClr val="accent3">
                  <a:lumMod val="50000"/>
                </a:schemeClr>
              </a:solidFill>
              <a:latin typeface="Calibri"/>
              <a:cs typeface="Calibri"/>
            </a:endParaRPr>
          </a:p>
          <a:p>
            <a:pPr marL="17145" marR="54610" algn="ctr">
              <a:lnSpc>
                <a:spcPts val="3460"/>
              </a:lnSpc>
              <a:spcBef>
                <a:spcPts val="400"/>
              </a:spcBef>
            </a:pPr>
            <a:endParaRPr sz="3600" dirty="0">
              <a:solidFill>
                <a:srgbClr val="002060"/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115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Математическая</a:t>
            </a:r>
            <a:r>
              <a:rPr sz="28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Читательская</a:t>
            </a:r>
            <a:r>
              <a:rPr sz="28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1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Естественнонаучная</a:t>
            </a:r>
            <a:r>
              <a:rPr sz="2800" spc="-5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315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Финансовая</a:t>
            </a:r>
            <a:r>
              <a:rPr sz="2800" spc="-2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грамотность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30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4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Глобальные</a:t>
            </a:r>
            <a:r>
              <a:rPr sz="2800" spc="-50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1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компетенции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414655" indent="-402590">
              <a:spcBef>
                <a:spcPts val="310"/>
              </a:spcBef>
              <a:buFont typeface="Arial"/>
              <a:buChar char="•"/>
              <a:tabLst>
                <a:tab pos="414655" algn="l"/>
                <a:tab pos="415290" algn="l"/>
              </a:tabLst>
            </a:pP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Креативное</a:t>
            </a:r>
            <a:r>
              <a:rPr sz="2800" spc="-3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 </a:t>
            </a:r>
            <a:r>
              <a:rPr sz="2800" spc="-5" dirty="0">
                <a:solidFill>
                  <a:schemeClr val="tx2">
                    <a:lumMod val="75000"/>
                  </a:schemeClr>
                </a:solidFill>
                <a:latin typeface="Calibri"/>
                <a:cs typeface="Calibri"/>
              </a:rPr>
              <a:t>мышление</a:t>
            </a:r>
            <a:endParaRPr sz="2800" dirty="0">
              <a:solidFill>
                <a:schemeClr val="tx2">
                  <a:lumMod val="75000"/>
                </a:schemeClr>
              </a:solidFill>
              <a:latin typeface="Calibri"/>
              <a:cs typeface="Calibri"/>
            </a:endParaRPr>
          </a:p>
          <a:p>
            <a:pPr marL="10229850">
              <a:lnSpc>
                <a:spcPts val="175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2</a:t>
            </a:r>
            <a:endParaRPr sz="1500" dirty="0">
              <a:latin typeface="Calibri"/>
              <a:cs typeface="Calibri"/>
            </a:endParaRPr>
          </a:p>
          <a:p>
            <a:pPr marL="10229850">
              <a:lnSpc>
                <a:spcPct val="100000"/>
              </a:lnSpc>
            </a:pPr>
            <a:r>
              <a:rPr sz="1500" dirty="0">
                <a:solidFill>
                  <a:srgbClr val="888888"/>
                </a:solidFill>
                <a:latin typeface="Calibri"/>
                <a:cs typeface="Calibri"/>
              </a:rPr>
              <a:t>9</a:t>
            </a:r>
            <a:endParaRPr sz="1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960</TotalTime>
  <Words>1237</Words>
  <Application>Microsoft Office PowerPoint</Application>
  <PresentationFormat>Произвольный</PresentationFormat>
  <Paragraphs>315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6" baseType="lpstr">
      <vt:lpstr>Arial</vt:lpstr>
      <vt:lpstr>Arial Black</vt:lpstr>
      <vt:lpstr>Calibri</vt:lpstr>
      <vt:lpstr>Times New Roman</vt:lpstr>
      <vt:lpstr>Garamond</vt:lpstr>
      <vt:lpstr>Wingdings</vt:lpstr>
      <vt:lpstr>Calibri Light</vt:lpstr>
      <vt:lpstr>Trebuchet MS</vt:lpstr>
      <vt:lpstr>Sitka Subheading</vt:lpstr>
      <vt:lpstr>Office Theme</vt:lpstr>
      <vt:lpstr>Слайд 1</vt:lpstr>
      <vt:lpstr>      Функциональная грамотность </vt:lpstr>
      <vt:lpstr>        Функционально грамотная личность </vt:lpstr>
      <vt:lpstr>        Факторы, влияющие на развитие ФГ. </vt:lpstr>
      <vt:lpstr>        Педагогические технологии </vt:lpstr>
      <vt:lpstr>        Формы отработки ФГ </vt:lpstr>
      <vt:lpstr>                      Компоненты ФГ</vt:lpstr>
      <vt:lpstr>      Параметры функциональной грамотности</vt:lpstr>
      <vt:lpstr>Слайд 9</vt:lpstr>
      <vt:lpstr>Слайд 10</vt:lpstr>
      <vt:lpstr>Слайд 11</vt:lpstr>
      <vt:lpstr>Оценка читательской грамотности  </vt:lpstr>
      <vt:lpstr>Естественнонаучная грамотность</vt:lpstr>
      <vt:lpstr>Финансовая грамотность</vt:lpstr>
      <vt:lpstr>Финансовая грамотность</vt:lpstr>
      <vt:lpstr>Глобальные компетенции</vt:lpstr>
      <vt:lpstr>Глобальные компетенции</vt:lpstr>
      <vt:lpstr>Слайд 18</vt:lpstr>
      <vt:lpstr>Иллюстрация модели глобальных компетенций как  совокупности взаимосвязанных компонентов </vt:lpstr>
      <vt:lpstr>Креативное мышление</vt:lpstr>
      <vt:lpstr>Исследование РISА – 2018 </vt:lpstr>
      <vt:lpstr>Слайд 22</vt:lpstr>
      <vt:lpstr>Проблемы в формировании ФГ</vt:lpstr>
      <vt:lpstr> Компетенции педагога</vt:lpstr>
      <vt:lpstr> Результаты мониторинга профессиональных затруднений педагогов</vt:lpstr>
      <vt:lpstr>Пути повышения эффективности работы педагога</vt:lpstr>
      <vt:lpstr>      Эффективные педагогические практики</vt:lpstr>
      <vt:lpstr>  Образовательные ресурсы</vt:lpstr>
      <vt:lpstr>Нормативная база</vt:lpstr>
      <vt:lpstr> БАЗЫ МАТЕРИАЛОВ ДЛЯ ФОРМИРОВАНИЯ И ОЦЕНКИ ФУНКЦИОНАЛЬНОЙ ГРАМОТНОСТИ</vt:lpstr>
      <vt:lpstr> Результат работы по формированию функциональной грамотности</vt:lpstr>
      <vt:lpstr>Слайд 32</vt:lpstr>
      <vt:lpstr>Слайд 33</vt:lpstr>
      <vt:lpstr> 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Victoria Baranova</dc:creator>
  <cp:lastModifiedBy>RePack by Diakov</cp:lastModifiedBy>
  <cp:revision>86</cp:revision>
  <dcterms:created xsi:type="dcterms:W3CDTF">2020-06-04T02:08:33Z</dcterms:created>
  <dcterms:modified xsi:type="dcterms:W3CDTF">2021-12-07T10:14:26Z</dcterms:modified>
</cp:coreProperties>
</file>